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s/slide50.xml" ContentType="application/vnd.openxmlformats-officedocument.presentationml.slide+xml"/>
  <Override PartName="/ppt/slides/slide20.xml" ContentType="application/vnd.openxmlformats-officedocument.presentationml.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70" r:id="rId3"/>
    <p:sldId id="271" r:id="rId4"/>
    <p:sldId id="269" r:id="rId5"/>
    <p:sldId id="279" r:id="rId6"/>
    <p:sldId id="272" r:id="rId7"/>
    <p:sldId id="281" r:id="rId8"/>
    <p:sldId id="282" r:id="rId9"/>
    <p:sldId id="283" r:id="rId10"/>
    <p:sldId id="288" r:id="rId11"/>
    <p:sldId id="276" r:id="rId12"/>
    <p:sldId id="284" r:id="rId13"/>
    <p:sldId id="285" r:id="rId14"/>
    <p:sldId id="286" r:id="rId15"/>
    <p:sldId id="263" r:id="rId16"/>
    <p:sldId id="273" r:id="rId17"/>
    <p:sldId id="268" r:id="rId18"/>
    <p:sldId id="287" r:id="rId19"/>
    <p:sldId id="289" r:id="rId20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1pPr>
    <a:lvl2pPr marL="0" marR="0" indent="228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2pPr>
    <a:lvl3pPr marL="0" marR="0" indent="457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3pPr>
    <a:lvl4pPr marL="0" marR="0" indent="685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4pPr>
    <a:lvl5pPr marL="0" marR="0" indent="9144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5pPr>
    <a:lvl6pPr marL="0" marR="0" indent="11430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6pPr>
    <a:lvl7pPr marL="0" marR="0" indent="13716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7pPr>
    <a:lvl8pPr marL="0" marR="0" indent="16002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8pPr>
    <a:lvl9pPr marL="0" marR="0" indent="1828800" algn="ctr" defTabSz="821531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Light"/>
      </a:defRPr>
    </a:lvl9pPr>
  </p:defaultTextStyle>
  <p:extLst>
    <p:ext uri="{521415D9-36F7-43E2-AB2F-B90AF26B5E84}">
      <p14:sectionLst xmlns:p14="http://schemas.microsoft.com/office/powerpoint/2010/main">
        <p14:section name="ТИТУЛЬНЫЙ ЛИСТ" id="{AD0C03F1-D0FB-47EC-A04D-536E391777CE}">
          <p14:sldIdLst>
            <p14:sldId id="256"/>
          </p14:sldIdLst>
        </p14:section>
        <p14:section name="АКТУАЛЬНОСТЬ" id="{2AB3D108-06B6-4841-9C52-B2E8D5BBF0FA}">
          <p14:sldIdLst>
            <p14:sldId id="270"/>
          </p14:sldIdLst>
        </p14:section>
        <p14:section name="ТЕОР. ЧАСТЬ" id="{D682E34A-BE0D-4CC1-9257-B382B7A11B80}">
          <p14:sldIdLst>
            <p14:sldId id="271"/>
          </p14:sldIdLst>
        </p14:section>
        <p14:section name="ЦЕЛИ И ЗАДАЧИ" id="{81FF97E2-4F7E-4A49-A054-CDFC0D600AF8}">
          <p14:sldIdLst>
            <p14:sldId id="269"/>
          </p14:sldIdLst>
        </p14:section>
        <p14:section name="ПРАКТ. ЧАСТЬ" id="{DEBCD72B-B7D8-4244-913C-3CCB0759C623}">
          <p14:sldIdLst>
            <p14:sldId id="279"/>
          </p14:sldIdLst>
        </p14:section>
        <p14:section name="ПРАКТ. ЗНАЧИМОСТЬ" id="{3DD35623-231A-44A0-97E9-AE096DF71D5D}">
          <p14:sldIdLst>
            <p14:sldId id="272"/>
            <p14:sldId id="281"/>
            <p14:sldId id="282"/>
            <p14:sldId id="283"/>
            <p14:sldId id="288"/>
          </p14:sldIdLst>
        </p14:section>
        <p14:section name="РЕАЛИЗАЦИЯ" id="{53F20144-CB11-4906-B8F5-2AB59DC25F53}">
          <p14:sldIdLst>
            <p14:sldId id="276"/>
            <p14:sldId id="284"/>
            <p14:sldId id="285"/>
            <p14:sldId id="286"/>
          </p14:sldIdLst>
        </p14:section>
        <p14:section name="ЗАВЕРШЕНИЕ" id="{78E6CC37-4A12-4930-8538-9892EFDAEE4E}">
          <p14:sldIdLst>
            <p14:sldId id="263"/>
          </p14:sldIdLst>
        </p14:section>
        <p14:section name="ЗАКЛЮЧЕНИЕ" id="{B9835FAB-E718-4649-B9EF-4A41AC1C5C1C}">
          <p14:sldIdLst>
            <p14:sldId id="273"/>
          </p14:sldIdLst>
        </p14:section>
        <p14:section name="ПОСТ" id="{E40DFCB5-B189-4E69-A977-25DAD3D8C3EA}">
          <p14:sldIdLst>
            <p14:sldId id="268"/>
            <p14:sldId id="287"/>
            <p14:sldId id="28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41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070" autoAdjust="0"/>
  </p:normalViewPr>
  <p:slideViewPr>
    <p:cSldViewPr>
      <p:cViewPr varScale="1">
        <p:scale>
          <a:sx n="51" d="100"/>
          <a:sy n="51" d="100"/>
        </p:scale>
        <p:origin x="954" y="102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66211256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123</a:t>
            </a:r>
          </a:p>
        </p:txBody>
      </p:sp>
    </p:spTree>
    <p:extLst>
      <p:ext uri="{BB962C8B-B14F-4D97-AF65-F5344CB8AC3E}">
        <p14:creationId xmlns:p14="http://schemas.microsoft.com/office/powerpoint/2010/main" val="1503873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Такие системы обладают зачастую излишним функционалом для малых банков</a:t>
            </a:r>
            <a:r>
              <a:rPr lang="en-US" dirty="0"/>
              <a:t>,</a:t>
            </a:r>
            <a:r>
              <a:rPr lang="ru-RU" dirty="0"/>
              <a:t> и недоступной стоимостью. Из-за этого часть банков все еще пользуется электронными таблицами или держит записи на бумаге для ведения учета. 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Разработка системы, которая позволяет автоматизировать самые востребованные процессы малых банков является одним из способов повышения их конкурентоспособности на рынке и ускорения роста автоматизации в банковской сфере.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605170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TODO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643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4365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 результатам анализа деятельности банков в качестве критериев оценки были отобраны</a:t>
            </a:r>
            <a:r>
              <a:rPr lang="en-US" dirty="0"/>
              <a:t>: </a:t>
            </a:r>
            <a:r>
              <a:rPr lang="ru-RU" dirty="0"/>
              <a:t>эффективность(как отношение отдачи к вложению)</a:t>
            </a:r>
            <a:r>
              <a:rPr lang="en-US" dirty="0"/>
              <a:t>,</a:t>
            </a:r>
            <a:r>
              <a:rPr lang="ru-RU" dirty="0"/>
              <a:t> гибкость</a:t>
            </a:r>
            <a:r>
              <a:rPr lang="en-US" dirty="0"/>
              <a:t>,</a:t>
            </a:r>
            <a:r>
              <a:rPr lang="ru-RU" dirty="0"/>
              <a:t> простота работы с интерфейсом</a:t>
            </a:r>
            <a:r>
              <a:rPr lang="en-US" dirty="0"/>
              <a:t>.</a:t>
            </a:r>
            <a:endParaRPr lang="ru-RU" dirty="0"/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ts val="1300"/>
              <a:buFont typeface="Times New Roman" panose="02020603050405020304" pitchFamily="18" charset="0"/>
              <a:buChar char="−"/>
              <a:tabLst>
                <a:tab pos="457200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ASoft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CRM BANK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» - специализируется на кредитах, большинство функций направлены на работу с кредитами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проблема в крайне узкой направленности программы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даже специфичности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но крупные компании практикуют использование этой системы на определенном этапе развития. 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SzPts val="1300"/>
              <a:buFont typeface="Times New Roman" panose="02020603050405020304" pitchFamily="18" charset="0"/>
              <a:buChar char="−"/>
              <a:tabLst>
                <a:tab pos="457200" algn="l"/>
              </a:tabLst>
            </a:pP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«1С: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CRM 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Банк» - обеспечивает полную автоматизацию большинства популярных процессов. Является крупной, дорогостоящей системой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,</a:t>
            </a:r>
            <a:r>
              <a:rPr lang="ru-RU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с уделением незначительного внимания на удобность работы с интерфейсом.</a:t>
            </a:r>
          </a:p>
          <a:p>
            <a:pPr indent="450215" algn="just">
              <a:lnSpc>
                <a:spcPct val="150000"/>
              </a:lnSpc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Сопоставив данные системы с критериями оценки, заметим, что для малой организации их функционал либо избыточен, либо слишком узконаправлен, при этом недешев. </a:t>
            </a:r>
          </a:p>
          <a:p>
            <a:endParaRPr lang="en-US" dirty="0"/>
          </a:p>
          <a:p>
            <a:r>
              <a:rPr lang="ru-RU" dirty="0"/>
              <a:t>На счет использования устаревающих технологий – </a:t>
            </a:r>
            <a:r>
              <a:rPr lang="en-US" dirty="0" err="1"/>
              <a:t>Asoft</a:t>
            </a:r>
            <a:r>
              <a:rPr lang="en-US" dirty="0"/>
              <a:t> </a:t>
            </a:r>
            <a:r>
              <a:rPr lang="ru-RU" dirty="0"/>
              <a:t>используют как облачные</a:t>
            </a:r>
            <a:r>
              <a:rPr lang="en-US" dirty="0"/>
              <a:t>,</a:t>
            </a:r>
            <a:r>
              <a:rPr lang="ru-RU" dirty="0"/>
              <a:t> так и машинное обучение</a:t>
            </a:r>
            <a:r>
              <a:rPr lang="en-US" dirty="0"/>
              <a:t>,</a:t>
            </a:r>
            <a:r>
              <a:rPr lang="ru-RU" dirty="0"/>
              <a:t> в то время как 1С имеют трудности с интеграцией подобного.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14809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Пошагово проектирование представлено в работе</a:t>
            </a:r>
          </a:p>
        </p:txBody>
      </p:sp>
    </p:spTree>
    <p:extLst>
      <p:ext uri="{BB962C8B-B14F-4D97-AF65-F5344CB8AC3E}">
        <p14:creationId xmlns:p14="http://schemas.microsoft.com/office/powerpoint/2010/main" val="2258563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Попросить продемонстрировать программу</a:t>
            </a:r>
          </a:p>
        </p:txBody>
      </p:sp>
    </p:spTree>
    <p:extLst>
      <p:ext uri="{BB962C8B-B14F-4D97-AF65-F5344CB8AC3E}">
        <p14:creationId xmlns:p14="http://schemas.microsoft.com/office/powerpoint/2010/main" val="38136776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Попросить продемонстрировать программу</a:t>
            </a:r>
          </a:p>
        </p:txBody>
      </p:sp>
    </p:spTree>
    <p:extLst>
      <p:ext uri="{BB962C8B-B14F-4D97-AF65-F5344CB8AC3E}">
        <p14:creationId xmlns:p14="http://schemas.microsoft.com/office/powerpoint/2010/main" val="23521046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-Отношение находится в первой нормальной форме, когда абсолютно все атрибуты его кортежей приняли атомарные (простые) значения, т.е. содержат только одно значение при любом допустимом значении переменной [4]. Так же таблица не должна содержать повторяющихся колонок или групп данных. </a:t>
            </a:r>
          </a:p>
          <a:p>
            <a:pPr marL="0" marR="0" lvl="0" indent="0" algn="just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-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Отношение находится во второй нормальной форме, когда оно уже находится в первой нормальной форме и каждый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неключевой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атрибут функционально зависит от всего набора атрибутов, образующих первичный ключ (а не от их части). </a:t>
            </a:r>
          </a:p>
          <a:p>
            <a:pPr marL="0" marR="0" lvl="0" indent="0" algn="just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-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Отношение находится в третьей нормальной форме, когда оно уже находится во второй нормальной форме и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неключевые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атрибуты не имеют зависимостей относительно друг друга [5].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349347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just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-Отношение находится в первой нормальной форме, когда абсолютно все атрибуты его кортежей приняли атомарные (простые) значения, т.е. содержат только одно значение при любом допустимом значении переменной [4]. Так же таблица не должна содержать повторяющихся колонок или групп данных. </a:t>
            </a:r>
          </a:p>
          <a:p>
            <a:pPr marL="0" marR="0" lvl="0" indent="0" algn="just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-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Отношение находится во второй нормальной форме, когда оно уже находится в первой нормальной форме и каждый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неключевой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атрибут функционально зависит от всего набора атрибутов, образующих первичный ключ (а не от их части). </a:t>
            </a:r>
          </a:p>
          <a:p>
            <a:pPr marL="0" marR="0" lvl="0" indent="0" algn="just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-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Отношение находится в третьей нормальной форме, когда оно уже находится во второй нормальной форме и </a:t>
            </a:r>
            <a:r>
              <a:rPr lang="ru-RU" sz="1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неключевые</a:t>
            </a:r>
            <a:r>
              <a:rPr lang="ru-RU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атрибуты не имеют зависимостей относительно друг друга [5].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93942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"/>
          <p:cNvSpPr/>
          <p:nvPr/>
        </p:nvSpPr>
        <p:spPr>
          <a:xfrm>
            <a:off x="5230254" y="-37339"/>
            <a:ext cx="19217708" cy="13716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>
              <a:defRPr sz="3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1B1B453D-C32A-4165-B8B0-B9B00D6086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89534" y="13010554"/>
            <a:ext cx="787074" cy="513601"/>
          </a:xfrm>
        </p:spPr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r>
              <a:rPr lang="ru-RU" dirty="0"/>
              <a:t>/8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Заголовок — по центру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Дата 3">
            <a:extLst>
              <a:ext uri="{FF2B5EF4-FFF2-40B4-BE49-F238E27FC236}">
                <a16:creationId xmlns:a16="http://schemas.microsoft.com/office/drawing/2014/main" id="{41B0CE94-B417-4A5F-A00E-8D99D512E1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???????</a:t>
            </a:r>
          </a:p>
        </p:txBody>
      </p:sp>
      <p:sp>
        <p:nvSpPr>
          <p:cNvPr id="10" name="Нижний колонтитул 4">
            <a:extLst>
              <a:ext uri="{FF2B5EF4-FFF2-40B4-BE49-F238E27FC236}">
                <a16:creationId xmlns:a16="http://schemas.microsoft.com/office/drawing/2014/main" id="{B1481CED-3B3F-4BCE-82DF-BFAD2B8C31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77200" y="12712700"/>
            <a:ext cx="82296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Афанасьев Николай Викторович</a:t>
            </a:r>
          </a:p>
          <a:p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"Scopus.BibTeX.GOST Formatter"</a:t>
            </a:r>
            <a:endParaRPr lang="ru-RU" dirty="0"/>
          </a:p>
        </p:txBody>
      </p:sp>
      <p:sp>
        <p:nvSpPr>
          <p:cNvPr id="11" name="Номер слайда 5">
            <a:extLst>
              <a:ext uri="{FF2B5EF4-FFF2-40B4-BE49-F238E27FC236}">
                <a16:creationId xmlns:a16="http://schemas.microsoft.com/office/drawing/2014/main" id="{B9F8A855-E75A-440D-98BC-4DEE1C68A4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824025" y="12816215"/>
            <a:ext cx="883575" cy="523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fld id="{A1006224-6026-4CCF-8599-8EC76F62CD4D}" type="slidenum">
              <a:rPr lang="ru-RU" smtClean="0"/>
              <a:pPr/>
              <a:t>‹#›</a:t>
            </a:fld>
            <a:r>
              <a:rPr lang="ru-RU" dirty="0"/>
              <a:t>/8</a:t>
            </a:r>
          </a:p>
        </p:txBody>
      </p:sp>
      <p:sp>
        <p:nvSpPr>
          <p:cNvPr id="15" name="Линия">
            <a:extLst>
              <a:ext uri="{FF2B5EF4-FFF2-40B4-BE49-F238E27FC236}">
                <a16:creationId xmlns:a16="http://schemas.microsoft.com/office/drawing/2014/main" id="{1B360CAD-7849-4EB2-8567-B3C4D1078580}"/>
              </a:ext>
            </a:extLst>
          </p:cNvPr>
          <p:cNvSpPr/>
          <p:nvPr userDrawn="1"/>
        </p:nvSpPr>
        <p:spPr>
          <a:xfrm>
            <a:off x="1201065" y="2214562"/>
            <a:ext cx="21506374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16" name="Название подразделения, лаборатории, факультета и т.д.">
            <a:extLst>
              <a:ext uri="{FF2B5EF4-FFF2-40B4-BE49-F238E27FC236}">
                <a16:creationId xmlns:a16="http://schemas.microsoft.com/office/drawing/2014/main" id="{E4E79059-9329-4711-9F09-47C1182DFEC9}"/>
              </a:ext>
            </a:extLst>
          </p:cNvPr>
          <p:cNvSpPr txBox="1"/>
          <p:nvPr userDrawn="1"/>
        </p:nvSpPr>
        <p:spPr>
          <a:xfrm>
            <a:off x="3505874" y="682947"/>
            <a:ext cx="16849864" cy="1006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r">
              <a:defRPr sz="24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pPr algn="l"/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Национальный исследовательский университет «Высшая школа экономики». Факультет экономики, менеджмента и бизнес информатики. Кафедра информационных технологий в бизнесе.</a:t>
            </a:r>
            <a:endParaRPr sz="28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pic>
        <p:nvPicPr>
          <p:cNvPr id="17" name="Изображение" descr="Изображение">
            <a:extLst>
              <a:ext uri="{FF2B5EF4-FFF2-40B4-BE49-F238E27FC236}">
                <a16:creationId xmlns:a16="http://schemas.microsoft.com/office/drawing/2014/main" id="{016EB35D-7F1B-4FE9-AB6E-212547FE5E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26606" y="586180"/>
            <a:ext cx="1199579" cy="11995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Заголовок — в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3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>
            <a:spLocks noGrp="1"/>
          </p:cNvSpPr>
          <p:nvPr>
            <p:ph type="title"/>
          </p:nvPr>
        </p:nvSpPr>
        <p:spPr>
          <a:xfrm>
            <a:off x="4387453" y="625078"/>
            <a:ext cx="15609094" cy="3036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Текст заголовка</a:t>
            </a:r>
          </a:p>
        </p:txBody>
      </p:sp>
      <p:sp>
        <p:nvSpPr>
          <p:cNvPr id="3" name="Уровень текста 1…"/>
          <p:cNvSpPr txBox="1">
            <a:spLocks noGrp="1"/>
          </p:cNvSpPr>
          <p:nvPr>
            <p:ph type="body" idx="1"/>
          </p:nvPr>
        </p:nvSpPr>
        <p:spPr>
          <a:xfrm>
            <a:off x="4387453" y="3661171"/>
            <a:ext cx="15609094" cy="88403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ctr">
            <a:normAutofit/>
          </a:bodyPr>
          <a:lstStyle/>
          <a:p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>
            <a:spLocks noGrp="1"/>
          </p:cNvSpPr>
          <p:nvPr>
            <p:ph type="sldNum" sz="quarter" idx="2"/>
          </p:nvPr>
        </p:nvSpPr>
        <p:spPr>
          <a:xfrm>
            <a:off x="11789534" y="13010554"/>
            <a:ext cx="787074" cy="513601"/>
          </a:xfrm>
          <a:prstGeom prst="rect">
            <a:avLst/>
          </a:prstGeom>
          <a:ln w="12700">
            <a:miter lim="400000"/>
          </a:ln>
        </p:spPr>
        <p:txBody>
          <a:bodyPr wrap="none" lIns="71437" tIns="71437" rIns="71437" bIns="71437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r>
              <a:rPr lang="ru-RU" dirty="0"/>
              <a:t>/8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</p:sldLayoutIdLst>
  <p:transition spd="med"/>
  <p:hf hdr="0" dt="0"/>
  <p:txStyles>
    <p:title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9pPr>
    </p:titleStyle>
    <p:bodyStyle>
      <a:lvl1pPr marL="617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1pPr>
      <a:lvl2pPr marL="1061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2pPr>
      <a:lvl3pPr marL="1506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3pPr>
      <a:lvl4pPr marL="1950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4pPr>
      <a:lvl5pPr marL="2395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5pPr>
      <a:lvl6pPr marL="2839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6pPr>
      <a:lvl7pPr marL="3284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7pPr>
      <a:lvl8pPr marL="37288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8pPr>
      <a:lvl9pPr marL="4173361" marR="0" indent="-617361" algn="l" defTabSz="821531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0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Light"/>
        </a:defRPr>
      </a:lvl9pPr>
    </p:bodyStyle>
    <p:otherStyle>
      <a:lvl1pPr marL="0" marR="0" indent="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1531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90.png"/><Relationship Id="rId18" Type="http://schemas.openxmlformats.org/officeDocument/2006/relationships/slide" Target="slide50.xml"/><Relationship Id="rId26" Type="http://schemas.openxmlformats.org/officeDocument/2006/relationships/image" Target="../media/image30.png"/><Relationship Id="rId3" Type="http://schemas.openxmlformats.org/officeDocument/2006/relationships/slide" Target="slide16.xml"/><Relationship Id="rId21" Type="http://schemas.openxmlformats.org/officeDocument/2006/relationships/slide" Target="slide4.xml"/><Relationship Id="rId7" Type="http://schemas.openxmlformats.org/officeDocument/2006/relationships/image" Target="../media/image70.png"/><Relationship Id="rId12" Type="http://schemas.openxmlformats.org/officeDocument/2006/relationships/slide" Target="slide5.xml"/><Relationship Id="rId17" Type="http://schemas.openxmlformats.org/officeDocument/2006/relationships/image" Target="../media/image27.png"/><Relationship Id="rId25" Type="http://schemas.openxmlformats.org/officeDocument/2006/relationships/image" Target="../media/image130.png"/><Relationship Id="rId2" Type="http://schemas.openxmlformats.org/officeDocument/2006/relationships/image" Target="../media/image22.png"/><Relationship Id="rId16" Type="http://schemas.openxmlformats.org/officeDocument/2006/relationships/image" Target="../media/image100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1.xml"/><Relationship Id="rId11" Type="http://schemas.openxmlformats.org/officeDocument/2006/relationships/image" Target="../media/image25.png"/><Relationship Id="rId24" Type="http://schemas.openxmlformats.org/officeDocument/2006/relationships/slide" Target="slide2.xml"/><Relationship Id="rId5" Type="http://schemas.openxmlformats.org/officeDocument/2006/relationships/image" Target="../media/image23.png"/><Relationship Id="rId15" Type="http://schemas.openxmlformats.org/officeDocument/2006/relationships/slide" Target="slide3.xml"/><Relationship Id="rId23" Type="http://schemas.openxmlformats.org/officeDocument/2006/relationships/image" Target="../media/image29.png"/><Relationship Id="rId28" Type="http://schemas.openxmlformats.org/officeDocument/2006/relationships/image" Target="../media/image140.png"/><Relationship Id="rId10" Type="http://schemas.openxmlformats.org/officeDocument/2006/relationships/image" Target="../media/image80.png"/><Relationship Id="rId19" Type="http://schemas.openxmlformats.org/officeDocument/2006/relationships/image" Target="../media/image110.png"/><Relationship Id="rId4" Type="http://schemas.openxmlformats.org/officeDocument/2006/relationships/image" Target="../media/image60.png"/><Relationship Id="rId9" Type="http://schemas.openxmlformats.org/officeDocument/2006/relationships/slide" Target="slide6.xml"/><Relationship Id="rId14" Type="http://schemas.openxmlformats.org/officeDocument/2006/relationships/image" Target="../media/image26.png"/><Relationship Id="rId22" Type="http://schemas.openxmlformats.org/officeDocument/2006/relationships/image" Target="../media/image120.png"/><Relationship Id="rId27" Type="http://schemas.openxmlformats.org/officeDocument/2006/relationships/slide" Target="slide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.vsdx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.vsdx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1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Линия"/>
          <p:cNvSpPr/>
          <p:nvPr/>
        </p:nvSpPr>
        <p:spPr>
          <a:xfrm flipV="1">
            <a:off x="10370343" y="1604166"/>
            <a:ext cx="1" cy="2777349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sp>
        <p:nvSpPr>
          <p:cNvPr id="52" name="Очень крутой…"/>
          <p:cNvSpPr txBox="1"/>
          <p:nvPr/>
        </p:nvSpPr>
        <p:spPr>
          <a:xfrm>
            <a:off x="7116914" y="3934663"/>
            <a:ext cx="16164318" cy="41560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sz="5400" b="1" cap="small" dirty="0">
                <a:latin typeface="PT Astra Sans"/>
                <a:sym typeface="Arial Narrow"/>
              </a:rPr>
              <a:t>РАЗРАБОТКА ИНФОРМАЦИОННОЙ СИСТЕМЫ ДЛЯ МОНИТОРИНГА РАБОТЫ БАНКА</a:t>
            </a:r>
            <a:br>
              <a:rPr lang="ru-RU" sz="5400" b="1" i="1" cap="small" dirty="0">
                <a:latin typeface="PT Astra Sans"/>
                <a:sym typeface="Arial Narrow"/>
              </a:rPr>
            </a:br>
            <a:endParaRPr sz="5400" dirty="0">
              <a:latin typeface="PT Astra Sans"/>
              <a:ea typeface="PT Astra Sans" panose="020B0603020203020204" pitchFamily="34" charset="-52"/>
            </a:endParaRPr>
          </a:p>
        </p:txBody>
      </p:sp>
      <p:sp>
        <p:nvSpPr>
          <p:cNvPr id="53" name="Очень крутой подзаголовок презентации"/>
          <p:cNvSpPr txBox="1"/>
          <p:nvPr/>
        </p:nvSpPr>
        <p:spPr>
          <a:xfrm>
            <a:off x="7116914" y="8929563"/>
            <a:ext cx="10187654" cy="1384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algn="l">
              <a:defRPr sz="42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Автор: Пепеляев М.С.</a:t>
            </a:r>
          </a:p>
          <a:p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Научный руководитель: Замятина Е.Б.</a:t>
            </a:r>
            <a:endParaRPr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54" name="Название подразделения,  лаборатории, факультета и т.д."/>
          <p:cNvSpPr txBox="1"/>
          <p:nvPr/>
        </p:nvSpPr>
        <p:spPr>
          <a:xfrm>
            <a:off x="5999312" y="554787"/>
            <a:ext cx="17929991" cy="33759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/>
          <a:p>
            <a:pPr>
              <a:defRPr sz="42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cap="all" dirty="0">
                <a:latin typeface="PT Astra Sans" panose="020B0603020203020204" pitchFamily="34" charset="-52"/>
                <a:ea typeface="PT Astra Sans" panose="020B0603020203020204" pitchFamily="34" charset="-52"/>
              </a:rPr>
              <a:t>Национальный исследовательский университет </a:t>
            </a:r>
          </a:p>
          <a:p>
            <a:pPr>
              <a:defRPr sz="42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cap="all" dirty="0">
                <a:latin typeface="PT Astra Sans" panose="020B0603020203020204" pitchFamily="34" charset="-52"/>
                <a:ea typeface="PT Astra Sans" panose="020B0603020203020204" pitchFamily="34" charset="-52"/>
              </a:rPr>
              <a:t>«Высшая школа экономики»</a:t>
            </a:r>
            <a:br>
              <a:rPr lang="ru-RU" cap="all" dirty="0">
                <a:latin typeface="PT Astra Sans" panose="020B0603020203020204" pitchFamily="34" charset="-52"/>
                <a:ea typeface="PT Astra Sans" panose="020B0603020203020204" pitchFamily="34" charset="-52"/>
              </a:rPr>
            </a:b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Факультет экономики, менеджмента и бизнес информатики</a:t>
            </a:r>
          </a:p>
          <a:p>
            <a:pPr>
              <a:defRPr sz="42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Кафедра информационных технологий в бизнесе</a:t>
            </a:r>
          </a:p>
          <a:p>
            <a:pPr algn="l">
              <a:defRPr sz="42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 </a:t>
            </a:r>
            <a:endParaRPr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pic>
        <p:nvPicPr>
          <p:cNvPr id="56" name="Изображение" descr="Изображение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792" y="1097360"/>
            <a:ext cx="2736119" cy="2645547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Очень крутой подзаголовок презентации">
            <a:extLst>
              <a:ext uri="{FF2B5EF4-FFF2-40B4-BE49-F238E27FC236}">
                <a16:creationId xmlns:a16="http://schemas.microsoft.com/office/drawing/2014/main" id="{D8A1F74B-CD79-4468-B99D-C202CEE36F1C}"/>
              </a:ext>
            </a:extLst>
          </p:cNvPr>
          <p:cNvSpPr txBox="1"/>
          <p:nvPr/>
        </p:nvSpPr>
        <p:spPr>
          <a:xfrm>
            <a:off x="7129540" y="12193602"/>
            <a:ext cx="4823320" cy="967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>
            <a:lvl1pPr algn="l">
              <a:defRPr sz="4200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ru-RU" sz="32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Пермь, 202</a:t>
            </a:r>
            <a:r>
              <a:rPr lang="en-US" sz="32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1</a:t>
            </a:r>
            <a:endParaRPr sz="32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7015251-4FD9-421A-8E22-E4520C65F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52503" y="12816215"/>
            <a:ext cx="1055097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10</a:t>
            </a:fld>
            <a:r>
              <a:rPr lang="ru-RU" dirty="0"/>
              <a:t>/16</a:t>
            </a:r>
          </a:p>
        </p:txBody>
      </p:sp>
      <p:sp>
        <p:nvSpPr>
          <p:cNvPr id="5" name="Заголовок основного текста">
            <a:extLst>
              <a:ext uri="{FF2B5EF4-FFF2-40B4-BE49-F238E27FC236}">
                <a16:creationId xmlns:a16="http://schemas.microsoft.com/office/drawing/2014/main" id="{16C8787D-1056-4146-B2A9-8DD2F55B973C}"/>
              </a:ext>
            </a:extLst>
          </p:cNvPr>
          <p:cNvSpPr txBox="1"/>
          <p:nvPr/>
        </p:nvSpPr>
        <p:spPr>
          <a:xfrm>
            <a:off x="1177619" y="5820994"/>
            <a:ext cx="21506374" cy="6581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endParaRPr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3947A038-E140-48AE-A35E-DD5DB9B47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AFE35-25CE-42E7-8A1F-D8F0AD14B343}"/>
              </a:ext>
            </a:extLst>
          </p:cNvPr>
          <p:cNvSpPr txBox="1"/>
          <p:nvPr/>
        </p:nvSpPr>
        <p:spPr>
          <a:xfrm>
            <a:off x="20771012" y="1700961"/>
            <a:ext cx="1936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Astra Sans" panose="020B0603020203020204" pitchFamily="34" charset="-52"/>
                <a:ea typeface="PT Astra Sans" panose="020B0603020203020204" pitchFamily="34" charset="-52"/>
                <a:cs typeface="+mj-cs"/>
                <a:sym typeface="Helvetica Light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оглавлению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T Astra Sans" panose="020B0603020203020204" pitchFamily="34" charset="-52"/>
              <a:ea typeface="PT Astra Sans" panose="020B0603020203020204" pitchFamily="34" charset="-52"/>
              <a:cs typeface="+mj-cs"/>
              <a:sym typeface="Helvetica Light"/>
            </a:endParaRPr>
          </a:p>
        </p:txBody>
      </p:sp>
      <p:sp>
        <p:nvSpPr>
          <p:cNvPr id="13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  <p:sp>
        <p:nvSpPr>
          <p:cNvPr id="15" name="Заголовок основного текста"/>
          <p:cNvSpPr txBox="1"/>
          <p:nvPr/>
        </p:nvSpPr>
        <p:spPr>
          <a:xfrm>
            <a:off x="1080989" y="4002495"/>
            <a:ext cx="16073439" cy="3636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endParaRPr lang="ru-RU" dirty="0">
              <a:latin typeface="PT Astra San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549A909-9899-406B-B384-4EA538E77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5496" y="6715734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3660A4F-29A3-4FFE-A2D8-030DE44A1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1600" y="6245088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8F212FA-F052-4929-BFF9-FC53DC090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3088" y="5741872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D78A4E2-CF13-44EF-B3A6-1C08A5CDC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895" y="2496841"/>
            <a:ext cx="18040350" cy="1034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7192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A59EB3B-D413-4239-80A0-0D5E2B935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52503" y="12816215"/>
            <a:ext cx="1055097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11</a:t>
            </a:fld>
            <a:r>
              <a:rPr lang="ru-RU" dirty="0"/>
              <a:t>/16</a:t>
            </a:r>
          </a:p>
        </p:txBody>
      </p:sp>
      <p:sp>
        <p:nvSpPr>
          <p:cNvPr id="4" name="Очень крутой заголовок…">
            <a:extLst>
              <a:ext uri="{FF2B5EF4-FFF2-40B4-BE49-F238E27FC236}">
                <a16:creationId xmlns:a16="http://schemas.microsoft.com/office/drawing/2014/main" id="{2A0F85FD-E249-4D94-9A53-4F70438E87A3}"/>
              </a:ext>
            </a:extLst>
          </p:cNvPr>
          <p:cNvSpPr txBox="1"/>
          <p:nvPr/>
        </p:nvSpPr>
        <p:spPr>
          <a:xfrm>
            <a:off x="1186003" y="2972787"/>
            <a:ext cx="21489606" cy="13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РЕАЛИЗАЦИЯ</a:t>
            </a:r>
          </a:p>
        </p:txBody>
      </p:sp>
      <p:sp>
        <p:nvSpPr>
          <p:cNvPr id="5" name="Заголовок основного текста">
            <a:extLst>
              <a:ext uri="{FF2B5EF4-FFF2-40B4-BE49-F238E27FC236}">
                <a16:creationId xmlns:a16="http://schemas.microsoft.com/office/drawing/2014/main" id="{9107E6C0-5FCC-4E39-B4B1-8A40A5576655}"/>
              </a:ext>
            </a:extLst>
          </p:cNvPr>
          <p:cNvSpPr txBox="1"/>
          <p:nvPr/>
        </p:nvSpPr>
        <p:spPr>
          <a:xfrm>
            <a:off x="1177619" y="4049688"/>
            <a:ext cx="19871365" cy="8352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ru-RU" dirty="0">
                <a:latin typeface="PT Astra Sans"/>
              </a:rPr>
              <a:t>Слева направо</a:t>
            </a:r>
            <a:r>
              <a:rPr lang="en-US" dirty="0">
                <a:latin typeface="PT Astra Sans"/>
              </a:rPr>
              <a:t>:</a:t>
            </a:r>
            <a:r>
              <a:rPr lang="ru-RU" dirty="0">
                <a:latin typeface="PT Astra Sans"/>
              </a:rPr>
              <a:t> окно входа</a:t>
            </a:r>
            <a:r>
              <a:rPr lang="en-US" dirty="0">
                <a:latin typeface="PT Astra Sans"/>
              </a:rPr>
              <a:t>,</a:t>
            </a:r>
            <a:r>
              <a:rPr lang="ru-RU" dirty="0">
                <a:latin typeface="PT Astra Sans"/>
              </a:rPr>
              <a:t> меню</a:t>
            </a:r>
            <a:r>
              <a:rPr lang="en-US" dirty="0">
                <a:latin typeface="PT Astra Sans"/>
              </a:rPr>
              <a:t>,</a:t>
            </a:r>
            <a:r>
              <a:rPr lang="ru-RU" dirty="0">
                <a:latin typeface="PT Astra Sans"/>
              </a:rPr>
              <a:t> окно информации о сотруднике.  </a:t>
            </a: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7B86A4E9-3F55-4991-92E6-EBFD3EF75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3F1CA-CCE0-4BEA-8157-C8F3C79A9CBD}"/>
              </a:ext>
            </a:extLst>
          </p:cNvPr>
          <p:cNvSpPr txBox="1"/>
          <p:nvPr/>
        </p:nvSpPr>
        <p:spPr>
          <a:xfrm>
            <a:off x="20771012" y="1673424"/>
            <a:ext cx="1936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Astra Sans" panose="020B0603020203020204" pitchFamily="34" charset="-52"/>
                <a:ea typeface="PT Astra Sans" panose="020B0603020203020204" pitchFamily="34" charset="-52"/>
                <a:cs typeface="+mj-cs"/>
                <a:sym typeface="Helvetica Light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оглавлению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T Astra Sans" panose="020B0603020203020204" pitchFamily="34" charset="-52"/>
              <a:ea typeface="PT Astra Sans" panose="020B0603020203020204" pitchFamily="34" charset="-52"/>
              <a:cs typeface="+mj-cs"/>
              <a:sym typeface="Helvetica Light"/>
            </a:endParaRPr>
          </a:p>
        </p:txBody>
      </p:sp>
      <p:sp>
        <p:nvSpPr>
          <p:cNvPr id="10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32D74FC-8C4E-4E86-AF8D-F54187AEBED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38672" y="5070646"/>
            <a:ext cx="5356829" cy="3574707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87E5215C-90E9-47EE-9059-033A962AA634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180315" y="5258598"/>
            <a:ext cx="6902252" cy="526538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C7FA3A8-51D7-47E4-9228-DE64941B6BC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1930806" y="5378452"/>
            <a:ext cx="12214522" cy="6715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8593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A59EB3B-D413-4239-80A0-0D5E2B935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52503" y="12816215"/>
            <a:ext cx="1055097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12</a:t>
            </a:fld>
            <a:r>
              <a:rPr lang="ru-RU" dirty="0"/>
              <a:t>/16</a:t>
            </a:r>
          </a:p>
        </p:txBody>
      </p:sp>
      <p:sp>
        <p:nvSpPr>
          <p:cNvPr id="4" name="Очень крутой заголовок…">
            <a:extLst>
              <a:ext uri="{FF2B5EF4-FFF2-40B4-BE49-F238E27FC236}">
                <a16:creationId xmlns:a16="http://schemas.microsoft.com/office/drawing/2014/main" id="{2A0F85FD-E249-4D94-9A53-4F70438E87A3}"/>
              </a:ext>
            </a:extLst>
          </p:cNvPr>
          <p:cNvSpPr txBox="1"/>
          <p:nvPr/>
        </p:nvSpPr>
        <p:spPr>
          <a:xfrm>
            <a:off x="1186003" y="2972787"/>
            <a:ext cx="21489606" cy="13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РЕАЛИЗАЦИЯ</a:t>
            </a:r>
          </a:p>
        </p:txBody>
      </p:sp>
      <p:sp>
        <p:nvSpPr>
          <p:cNvPr id="5" name="Заголовок основного текста">
            <a:extLst>
              <a:ext uri="{FF2B5EF4-FFF2-40B4-BE49-F238E27FC236}">
                <a16:creationId xmlns:a16="http://schemas.microsoft.com/office/drawing/2014/main" id="{9107E6C0-5FCC-4E39-B4B1-8A40A5576655}"/>
              </a:ext>
            </a:extLst>
          </p:cNvPr>
          <p:cNvSpPr txBox="1"/>
          <p:nvPr/>
        </p:nvSpPr>
        <p:spPr>
          <a:xfrm>
            <a:off x="1177619" y="4049688"/>
            <a:ext cx="16558997" cy="8352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t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ru-RU" dirty="0">
                <a:latin typeface="PT Astra Sans"/>
              </a:rPr>
              <a:t>Слева направо</a:t>
            </a:r>
            <a:r>
              <a:rPr lang="en-US" dirty="0">
                <a:latin typeface="PT Astra Sans"/>
              </a:rPr>
              <a:t>:</a:t>
            </a:r>
            <a:r>
              <a:rPr lang="ru-RU" dirty="0">
                <a:latin typeface="PT Astra Sans"/>
              </a:rPr>
              <a:t> окно информации о клиенте</a:t>
            </a:r>
            <a:r>
              <a:rPr lang="en-US" dirty="0">
                <a:latin typeface="PT Astra Sans"/>
              </a:rPr>
              <a:t>,</a:t>
            </a:r>
            <a:r>
              <a:rPr lang="ru-RU" dirty="0">
                <a:latin typeface="PT Astra Sans"/>
              </a:rPr>
              <a:t> окно поиска.  </a:t>
            </a: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7B86A4E9-3F55-4991-92E6-EBFD3EF75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3F1CA-CCE0-4BEA-8157-C8F3C79A9CBD}"/>
              </a:ext>
            </a:extLst>
          </p:cNvPr>
          <p:cNvSpPr txBox="1"/>
          <p:nvPr/>
        </p:nvSpPr>
        <p:spPr>
          <a:xfrm>
            <a:off x="20771012" y="1673424"/>
            <a:ext cx="1936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Astra Sans" panose="020B0603020203020204" pitchFamily="34" charset="-52"/>
                <a:ea typeface="PT Astra Sans" panose="020B0603020203020204" pitchFamily="34" charset="-52"/>
                <a:cs typeface="+mj-cs"/>
                <a:sym typeface="Helvetica Light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оглавлению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T Astra Sans" panose="020B0603020203020204" pitchFamily="34" charset="-52"/>
              <a:ea typeface="PT Astra Sans" panose="020B0603020203020204" pitchFamily="34" charset="-52"/>
              <a:cs typeface="+mj-cs"/>
              <a:sym typeface="Helvetica Light"/>
            </a:endParaRPr>
          </a:p>
        </p:txBody>
      </p:sp>
      <p:sp>
        <p:nvSpPr>
          <p:cNvPr id="10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1DF5D18C-DA79-4387-BB59-D0A9CF46727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2100" y="5018512"/>
            <a:ext cx="11915924" cy="688004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68522173-FE8C-46CF-8B2D-7151D2A20DD6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2192000" y="5083493"/>
            <a:ext cx="12192000" cy="659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16194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A59EB3B-D413-4239-80A0-0D5E2B935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52503" y="12816215"/>
            <a:ext cx="1055097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13</a:t>
            </a:fld>
            <a:r>
              <a:rPr lang="ru-RU" dirty="0"/>
              <a:t>/16</a:t>
            </a:r>
          </a:p>
        </p:txBody>
      </p:sp>
      <p:sp>
        <p:nvSpPr>
          <p:cNvPr id="4" name="Очень крутой заголовок…">
            <a:extLst>
              <a:ext uri="{FF2B5EF4-FFF2-40B4-BE49-F238E27FC236}">
                <a16:creationId xmlns:a16="http://schemas.microsoft.com/office/drawing/2014/main" id="{2A0F85FD-E249-4D94-9A53-4F70438E87A3}"/>
              </a:ext>
            </a:extLst>
          </p:cNvPr>
          <p:cNvSpPr txBox="1"/>
          <p:nvPr/>
        </p:nvSpPr>
        <p:spPr>
          <a:xfrm>
            <a:off x="1186003" y="2972787"/>
            <a:ext cx="21489606" cy="13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РЕАЛИЗАЦИЯ</a:t>
            </a:r>
          </a:p>
        </p:txBody>
      </p:sp>
      <p:sp>
        <p:nvSpPr>
          <p:cNvPr id="5" name="Заголовок основного текста">
            <a:extLst>
              <a:ext uri="{FF2B5EF4-FFF2-40B4-BE49-F238E27FC236}">
                <a16:creationId xmlns:a16="http://schemas.microsoft.com/office/drawing/2014/main" id="{9107E6C0-5FCC-4E39-B4B1-8A40A5576655}"/>
              </a:ext>
            </a:extLst>
          </p:cNvPr>
          <p:cNvSpPr txBox="1"/>
          <p:nvPr/>
        </p:nvSpPr>
        <p:spPr>
          <a:xfrm>
            <a:off x="1177619" y="4049688"/>
            <a:ext cx="16558997" cy="8352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ru-RU" dirty="0">
                <a:latin typeface="PT Astra Sans"/>
              </a:rPr>
              <a:t>Слева направо</a:t>
            </a:r>
            <a:r>
              <a:rPr lang="en-US" dirty="0">
                <a:latin typeface="PT Astra Sans"/>
              </a:rPr>
              <a:t>:</a:t>
            </a:r>
            <a:r>
              <a:rPr lang="ru-RU" dirty="0">
                <a:latin typeface="PT Astra Sans"/>
              </a:rPr>
              <a:t> окно договора на карту</a:t>
            </a:r>
            <a:r>
              <a:rPr lang="en-US" dirty="0">
                <a:latin typeface="PT Astra Sans"/>
              </a:rPr>
              <a:t>, </a:t>
            </a:r>
            <a:r>
              <a:rPr lang="ru-RU" dirty="0">
                <a:latin typeface="PT Astra Sans"/>
              </a:rPr>
              <a:t>вклад</a:t>
            </a:r>
            <a:r>
              <a:rPr lang="en-US" dirty="0">
                <a:latin typeface="PT Astra Sans"/>
              </a:rPr>
              <a:t>,</a:t>
            </a:r>
            <a:r>
              <a:rPr lang="ru-RU" dirty="0">
                <a:latin typeface="PT Astra Sans"/>
              </a:rPr>
              <a:t> кредит.  </a:t>
            </a: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7B86A4E9-3F55-4991-92E6-EBFD3EF75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3F1CA-CCE0-4BEA-8157-C8F3C79A9CBD}"/>
              </a:ext>
            </a:extLst>
          </p:cNvPr>
          <p:cNvSpPr txBox="1"/>
          <p:nvPr/>
        </p:nvSpPr>
        <p:spPr>
          <a:xfrm>
            <a:off x="20771012" y="1673424"/>
            <a:ext cx="1936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Astra Sans" panose="020B0603020203020204" pitchFamily="34" charset="-52"/>
                <a:ea typeface="PT Astra Sans" panose="020B0603020203020204" pitchFamily="34" charset="-52"/>
                <a:cs typeface="+mj-cs"/>
                <a:sym typeface="Helvetica Ligh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оглавлению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T Astra Sans" panose="020B0603020203020204" pitchFamily="34" charset="-52"/>
              <a:ea typeface="PT Astra Sans" panose="020B0603020203020204" pitchFamily="34" charset="-52"/>
              <a:cs typeface="+mj-cs"/>
              <a:sym typeface="Helvetica Light"/>
            </a:endParaRPr>
          </a:p>
        </p:txBody>
      </p:sp>
      <p:sp>
        <p:nvSpPr>
          <p:cNvPr id="10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F9F22E3-D258-4965-A366-CD7E15B8AE5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39762" y="5083492"/>
            <a:ext cx="7519790" cy="501486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9452CD8-5703-4E79-8293-48AC73E8B18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943528" y="5094518"/>
            <a:ext cx="7519790" cy="501486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9CB1C249-C601-48A8-A0CA-2A7442E16901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5463317" y="5105544"/>
            <a:ext cx="7488163" cy="4992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37158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2A59EB3B-D413-4239-80A0-0D5E2B935D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52503" y="12816215"/>
            <a:ext cx="1055097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14</a:t>
            </a:fld>
            <a:r>
              <a:rPr lang="ru-RU" dirty="0"/>
              <a:t>/16</a:t>
            </a:r>
          </a:p>
        </p:txBody>
      </p:sp>
      <p:sp>
        <p:nvSpPr>
          <p:cNvPr id="4" name="Очень крутой заголовок…">
            <a:extLst>
              <a:ext uri="{FF2B5EF4-FFF2-40B4-BE49-F238E27FC236}">
                <a16:creationId xmlns:a16="http://schemas.microsoft.com/office/drawing/2014/main" id="{2A0F85FD-E249-4D94-9A53-4F70438E87A3}"/>
              </a:ext>
            </a:extLst>
          </p:cNvPr>
          <p:cNvSpPr txBox="1"/>
          <p:nvPr/>
        </p:nvSpPr>
        <p:spPr>
          <a:xfrm>
            <a:off x="1186003" y="2972787"/>
            <a:ext cx="21489606" cy="13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РЕАЛИЗАЦИЯ</a:t>
            </a:r>
          </a:p>
        </p:txBody>
      </p:sp>
      <p:sp>
        <p:nvSpPr>
          <p:cNvPr id="5" name="Заголовок основного текста">
            <a:extLst>
              <a:ext uri="{FF2B5EF4-FFF2-40B4-BE49-F238E27FC236}">
                <a16:creationId xmlns:a16="http://schemas.microsoft.com/office/drawing/2014/main" id="{9107E6C0-5FCC-4E39-B4B1-8A40A5576655}"/>
              </a:ext>
            </a:extLst>
          </p:cNvPr>
          <p:cNvSpPr txBox="1"/>
          <p:nvPr/>
        </p:nvSpPr>
        <p:spPr>
          <a:xfrm>
            <a:off x="1177619" y="4049688"/>
            <a:ext cx="18935261" cy="83529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t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ru-RU" dirty="0">
                <a:latin typeface="PT Astra Sans"/>
              </a:rPr>
              <a:t>Тестирование</a:t>
            </a:r>
          </a:p>
          <a:p>
            <a:endParaRPr lang="ru-RU" dirty="0">
              <a:latin typeface="PT Astra Sans"/>
            </a:endParaRPr>
          </a:p>
          <a:p>
            <a:r>
              <a:rPr lang="ru-RU" dirty="0">
                <a:latin typeface="PT Astra Sans"/>
              </a:rPr>
              <a:t>Проводилось тестирование всех функций и окон по критериям черного ящика</a:t>
            </a:r>
            <a:r>
              <a:rPr lang="en-US" dirty="0">
                <a:latin typeface="PT Astra Sans"/>
              </a:rPr>
              <a:t>,</a:t>
            </a:r>
            <a:r>
              <a:rPr lang="ru-RU" dirty="0">
                <a:latin typeface="PT Astra Sans"/>
              </a:rPr>
              <a:t> с составлением наборов тестов.</a:t>
            </a: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7B86A4E9-3F55-4991-92E6-EBFD3EF752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33F1CA-CCE0-4BEA-8157-C8F3C79A9CBD}"/>
              </a:ext>
            </a:extLst>
          </p:cNvPr>
          <p:cNvSpPr txBox="1"/>
          <p:nvPr/>
        </p:nvSpPr>
        <p:spPr>
          <a:xfrm>
            <a:off x="20771012" y="1673424"/>
            <a:ext cx="1936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Astra Sans" panose="020B0603020203020204" pitchFamily="34" charset="-52"/>
                <a:ea typeface="PT Astra Sans" panose="020B0603020203020204" pitchFamily="34" charset="-52"/>
                <a:cs typeface="+mj-cs"/>
                <a:sym typeface="Helvetica Ligh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оглавлению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T Astra Sans" panose="020B0603020203020204" pitchFamily="34" charset="-52"/>
              <a:ea typeface="PT Astra Sans" panose="020B0603020203020204" pitchFamily="34" charset="-52"/>
              <a:cs typeface="+mj-cs"/>
              <a:sym typeface="Helvetica Light"/>
            </a:endParaRPr>
          </a:p>
        </p:txBody>
      </p:sp>
      <p:sp>
        <p:nvSpPr>
          <p:cNvPr id="10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8A9F0759-4B37-45E8-A52D-A2B39F1D34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0712" y="6975626"/>
            <a:ext cx="5433041" cy="5433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676234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Телефон.: +Х (ХХХ) ХХХ ХХХХ"/>
          <p:cNvSpPr txBox="1"/>
          <p:nvPr/>
        </p:nvSpPr>
        <p:spPr>
          <a:xfrm>
            <a:off x="5812548" y="10458400"/>
            <a:ext cx="12385376" cy="1867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71437" tIns="71437" rIns="71437" bIns="71437" anchor="ctr">
            <a:spAutoFit/>
          </a:bodyPr>
          <a:lstStyle>
            <a:lvl1pPr algn="l" defTabSz="642937">
              <a:defRPr sz="2400">
                <a:solidFill>
                  <a:srgbClr val="FFFFFF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Пепеляев Максим Сергеевич</a:t>
            </a:r>
            <a:r>
              <a:rPr lang="en-US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     makspepe7@gmail.ru						</a:t>
            </a:r>
          </a:p>
          <a:p>
            <a:r>
              <a:rPr lang="en-US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						            mspepelyaev@edu.hse.ru</a:t>
            </a:r>
          </a:p>
          <a:p>
            <a:endParaRPr lang="en-US" sz="28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  <a:p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Разработка информационной системы для мониторинга работы банка</a:t>
            </a:r>
            <a:endParaRPr lang="en-US" sz="28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8" name="Номер слайда 2">
            <a:extLst>
              <a:ext uri="{FF2B5EF4-FFF2-40B4-BE49-F238E27FC236}">
                <a16:creationId xmlns:a16="http://schemas.microsoft.com/office/drawing/2014/main" id="{D566151E-2992-458B-AE6F-BAEB2414FA82}"/>
              </a:ext>
            </a:extLst>
          </p:cNvPr>
          <p:cNvSpPr txBox="1">
            <a:spLocks/>
          </p:cNvSpPr>
          <p:nvPr/>
        </p:nvSpPr>
        <p:spPr>
          <a:xfrm>
            <a:off x="21553040" y="12816215"/>
            <a:ext cx="1154560" cy="523220"/>
          </a:xfrm>
          <a:prstGeom prst="rect">
            <a:avLst/>
          </a:prstGeom>
        </p:spPr>
        <p:txBody>
          <a:bodyPr/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defRPr>
            </a:lvl1pPr>
            <a:lvl2pPr marL="0" marR="0" indent="228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defRPr>
            </a:lvl2pPr>
            <a:lvl3pPr marL="0" marR="0" indent="457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defRPr>
            </a:lvl3pPr>
            <a:lvl4pPr marL="0" marR="0" indent="685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defRPr>
            </a:lvl4pPr>
            <a:lvl5pPr marL="0" marR="0" indent="9144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defRPr>
            </a:lvl5pPr>
            <a:lvl6pPr marL="0" marR="0" indent="11430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defRPr>
            </a:lvl6pPr>
            <a:lvl7pPr marL="0" marR="0" indent="13716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defRPr>
            </a:lvl7pPr>
            <a:lvl8pPr marL="0" marR="0" indent="16002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defRPr>
            </a:lvl8pPr>
            <a:lvl9pPr marL="0" marR="0" indent="182880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 Light"/>
              </a:defRPr>
            </a:lvl9pPr>
          </a:lstStyle>
          <a:p>
            <a:fld id="{A1006224-6026-4CCF-8599-8EC76F62CD4D}" type="slidenum">
              <a:rPr lang="ru-RU" sz="2800" smtClean="0">
                <a:solidFill>
                  <a:schemeClr val="bg1"/>
                </a:solidFill>
                <a:latin typeface="PT Astra Sans"/>
              </a:rPr>
              <a:pPr/>
              <a:t>15</a:t>
            </a:fld>
            <a:r>
              <a:rPr lang="ru-RU" sz="2800" dirty="0">
                <a:solidFill>
                  <a:schemeClr val="bg1"/>
                </a:solidFill>
                <a:latin typeface="PT Astra Sans"/>
              </a:rPr>
              <a:t>/16</a:t>
            </a:r>
          </a:p>
        </p:txBody>
      </p:sp>
      <p:pic>
        <p:nvPicPr>
          <p:cNvPr id="7" name="Google Shape;745;p45">
            <a:extLst>
              <a:ext uri="{FF2B5EF4-FFF2-40B4-BE49-F238E27FC236}">
                <a16:creationId xmlns:a16="http://schemas.microsoft.com/office/drawing/2014/main" id="{29844FCA-C2E7-438E-8398-BEDB7CCB115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83514" y="5309645"/>
            <a:ext cx="3643444" cy="357914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746;p45">
            <a:extLst>
              <a:ext uri="{FF2B5EF4-FFF2-40B4-BE49-F238E27FC236}">
                <a16:creationId xmlns:a16="http://schemas.microsoft.com/office/drawing/2014/main" id="{8DE14459-1C3A-4AAA-9773-9B57F1852304}"/>
              </a:ext>
            </a:extLst>
          </p:cNvPr>
          <p:cNvSpPr txBox="1"/>
          <p:nvPr/>
        </p:nvSpPr>
        <p:spPr>
          <a:xfrm>
            <a:off x="6352609" y="2760164"/>
            <a:ext cx="11305255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Спасибо за внимание</a:t>
            </a:r>
            <a:endParaRPr sz="4800" dirty="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0" name="Google Shape;747;p45">
            <a:extLst>
              <a:ext uri="{FF2B5EF4-FFF2-40B4-BE49-F238E27FC236}">
                <a16:creationId xmlns:a16="http://schemas.microsoft.com/office/drawing/2014/main" id="{5BFDFD73-EBA4-45C7-BD41-5844D1CA7C0C}"/>
              </a:ext>
            </a:extLst>
          </p:cNvPr>
          <p:cNvSpPr txBox="1"/>
          <p:nvPr/>
        </p:nvSpPr>
        <p:spPr>
          <a:xfrm>
            <a:off x="6539372" y="3976609"/>
            <a:ext cx="11305256" cy="96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4400" dirty="0">
                <a:solidFill>
                  <a:srgbClr val="BFBFBF"/>
                </a:solidFill>
                <a:latin typeface="Montserrat"/>
                <a:ea typeface="Montserrat"/>
                <a:cs typeface="Montserrat"/>
                <a:sym typeface="Montserrat"/>
              </a:rPr>
              <a:t>Готов ответить на ваши вопросы</a:t>
            </a:r>
            <a:endParaRPr sz="4400" dirty="0">
              <a:solidFill>
                <a:srgbClr val="BFBFB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B5FBEFD5-006F-4A14-A3BC-EAE4F22723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52503" y="12816215"/>
            <a:ext cx="1055097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16</a:t>
            </a:fld>
            <a:r>
              <a:rPr lang="ru-RU" dirty="0"/>
              <a:t>/16</a:t>
            </a:r>
          </a:p>
        </p:txBody>
      </p:sp>
      <p:sp>
        <p:nvSpPr>
          <p:cNvPr id="9" name="Очень крутой заголовок…">
            <a:extLst>
              <a:ext uri="{FF2B5EF4-FFF2-40B4-BE49-F238E27FC236}">
                <a16:creationId xmlns:a16="http://schemas.microsoft.com/office/drawing/2014/main" id="{C02D445E-554D-4A8A-9239-811471552299}"/>
              </a:ext>
            </a:extLst>
          </p:cNvPr>
          <p:cNvSpPr txBox="1"/>
          <p:nvPr/>
        </p:nvSpPr>
        <p:spPr>
          <a:xfrm>
            <a:off x="1186003" y="2972787"/>
            <a:ext cx="21489606" cy="13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заключение</a:t>
            </a:r>
            <a:endParaRPr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10" name="Заголовок основного текста">
            <a:extLst>
              <a:ext uri="{FF2B5EF4-FFF2-40B4-BE49-F238E27FC236}">
                <a16:creationId xmlns:a16="http://schemas.microsoft.com/office/drawing/2014/main" id="{758BD45C-A982-4462-B2F5-1468D7A3563A}"/>
              </a:ext>
            </a:extLst>
          </p:cNvPr>
          <p:cNvSpPr txBox="1"/>
          <p:nvPr/>
        </p:nvSpPr>
        <p:spPr>
          <a:xfrm>
            <a:off x="1177619" y="5055957"/>
            <a:ext cx="21506374" cy="4898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pPr marL="742950" indent="-742950">
              <a:buAutoNum type="arabicPeriod"/>
            </a:pPr>
            <a:r>
              <a:rPr lang="ru-RU" dirty="0">
                <a:latin typeface="PT Astra Sans"/>
              </a:rPr>
              <a:t>На основании анализа банковских услуг информационных систем </a:t>
            </a:r>
            <a:r>
              <a:rPr lang="en-US" dirty="0">
                <a:latin typeface="PT Astra Sans"/>
              </a:rPr>
              <a:t>X Y </a:t>
            </a:r>
            <a:r>
              <a:rPr lang="ru-RU" dirty="0">
                <a:latin typeface="PT Astra Sans"/>
              </a:rPr>
              <a:t>выбраны критерии для создания баз данных малых банковских организаций</a:t>
            </a:r>
            <a:r>
              <a:rPr lang="en-US" dirty="0">
                <a:latin typeface="PT Astra Sans"/>
              </a:rPr>
              <a:t>;</a:t>
            </a:r>
            <a:r>
              <a:rPr lang="ru-RU" dirty="0">
                <a:latin typeface="PT Astra Sans"/>
              </a:rPr>
              <a:t> </a:t>
            </a:r>
          </a:p>
          <a:p>
            <a:pPr marL="742950" indent="-742950">
              <a:buAutoNum type="arabicPeriod"/>
            </a:pPr>
            <a:r>
              <a:rPr lang="ru-RU" dirty="0">
                <a:latin typeface="PT Astra Sans"/>
              </a:rPr>
              <a:t>Спроектирована база данных (3НФ)</a:t>
            </a:r>
            <a:r>
              <a:rPr lang="en-US" dirty="0">
                <a:latin typeface="PT Astra Sans"/>
              </a:rPr>
              <a:t>;</a:t>
            </a:r>
            <a:endParaRPr lang="ru-RU" dirty="0">
              <a:latin typeface="PT Astra Sans"/>
            </a:endParaRPr>
          </a:p>
          <a:p>
            <a:pPr marL="742950" indent="-742950">
              <a:buAutoNum type="arabicPeriod"/>
            </a:pPr>
            <a:r>
              <a:rPr lang="ru-RU" dirty="0">
                <a:latin typeface="PT Astra Sans"/>
              </a:rPr>
              <a:t>Спроектирован и реализован интерфейс</a:t>
            </a:r>
            <a:r>
              <a:rPr lang="en-US" dirty="0">
                <a:latin typeface="PT Astra Sans"/>
              </a:rPr>
              <a:t> </a:t>
            </a:r>
            <a:r>
              <a:rPr lang="ru-RU" dirty="0">
                <a:latin typeface="PT Astra Sans"/>
              </a:rPr>
              <a:t>для работы менеджеров и управляющего банка</a:t>
            </a:r>
            <a:r>
              <a:rPr lang="en-US" dirty="0">
                <a:latin typeface="PT Astra Sans"/>
              </a:rPr>
              <a:t>;</a:t>
            </a:r>
          </a:p>
          <a:p>
            <a:pPr marL="742950" indent="-742950">
              <a:buAutoNum type="arabicPeriod"/>
            </a:pPr>
            <a:r>
              <a:rPr lang="ru-RU" dirty="0">
                <a:latin typeface="PT Astra Sans"/>
              </a:rPr>
              <a:t>Выполнено тестирование по критериям черного ящика.</a:t>
            </a:r>
          </a:p>
          <a:p>
            <a:endParaRPr lang="ru-RU" dirty="0">
              <a:latin typeface="PT Astra Sans"/>
            </a:endParaRPr>
          </a:p>
          <a:p>
            <a:endParaRPr dirty="0">
              <a:latin typeface="PT Astra Sans"/>
              <a:ea typeface="PT Astra Sans" panose="020B0603020203020204" pitchFamily="34" charset="-52"/>
            </a:endParaRPr>
          </a:p>
        </p:txBody>
      </p:sp>
      <p:sp>
        <p:nvSpPr>
          <p:cNvPr id="11" name="Дата 3">
            <a:extLst>
              <a:ext uri="{FF2B5EF4-FFF2-40B4-BE49-F238E27FC236}">
                <a16:creationId xmlns:a16="http://schemas.microsoft.com/office/drawing/2014/main" id="{B39E3F6A-E6B0-4DB5-907A-A0A67EBCBD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628BBB-9474-4439-927C-C2CDEC71E091}"/>
              </a:ext>
            </a:extLst>
          </p:cNvPr>
          <p:cNvSpPr txBox="1"/>
          <p:nvPr/>
        </p:nvSpPr>
        <p:spPr>
          <a:xfrm>
            <a:off x="20771012" y="1700961"/>
            <a:ext cx="1936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Astra Sans" panose="020B0603020203020204" pitchFamily="34" charset="-52"/>
                <a:ea typeface="PT Astra Sans" panose="020B0603020203020204" pitchFamily="34" charset="-52"/>
                <a:cs typeface="+mj-cs"/>
                <a:sym typeface="Helvetica Light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оглавлению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T Astra Sans" panose="020B0603020203020204" pitchFamily="34" charset="-52"/>
              <a:ea typeface="PT Astra Sans" panose="020B0603020203020204" pitchFamily="34" charset="-52"/>
              <a:cs typeface="+mj-cs"/>
              <a:sym typeface="Helvetica Light"/>
            </a:endParaRPr>
          </a:p>
        </p:txBody>
      </p:sp>
      <p:sp>
        <p:nvSpPr>
          <p:cNvPr id="12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17228857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566151E-2992-458B-AE6F-BAEB2414F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52503" y="12816215"/>
            <a:ext cx="1055097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17</a:t>
            </a:fld>
            <a:r>
              <a:rPr lang="ru-RU" dirty="0"/>
              <a:t>/16</a:t>
            </a:r>
          </a:p>
        </p:txBody>
      </p:sp>
      <p:sp>
        <p:nvSpPr>
          <p:cNvPr id="4" name="Очень крутой заголовок…">
            <a:extLst>
              <a:ext uri="{FF2B5EF4-FFF2-40B4-BE49-F238E27FC236}">
                <a16:creationId xmlns:a16="http://schemas.microsoft.com/office/drawing/2014/main" id="{CCC4705F-F3A2-45C0-BE18-71F3D7E3FAF8}"/>
              </a:ext>
            </a:extLst>
          </p:cNvPr>
          <p:cNvSpPr txBox="1"/>
          <p:nvPr/>
        </p:nvSpPr>
        <p:spPr>
          <a:xfrm>
            <a:off x="1186003" y="2972787"/>
            <a:ext cx="21489606" cy="13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содержание</a:t>
            </a:r>
            <a:endParaRPr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D678757D-9AC0-4883-86BA-045C174FE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27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Ссылка на слайд 4">
                <a:extLst>
                  <a:ext uri="{FF2B5EF4-FFF2-40B4-BE49-F238E27FC236}">
                    <a16:creationId xmlns:a16="http://schemas.microsoft.com/office/drawing/2014/main" id="{5D8E1B29-D8C1-4A67-A3D0-FDD3B6CE55E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39295147"/>
                  </p:ext>
                </p:extLst>
              </p:nvPr>
            </p:nvGraphicFramePr>
            <p:xfrm>
              <a:off x="14630008" y="9253167"/>
              <a:ext cx="3736518" cy="2101792"/>
            </p:xfrm>
            <a:graphic>
              <a:graphicData uri="http://schemas.microsoft.com/office/powerpoint/2016/slidezoom">
                <pslz:sldZm>
                  <pslz:sldZmObj sldId="273" cId="1817228857">
                    <pslz:zmPr id="{4D336D50-262E-4DB5-B9B7-0BA77D22072B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36518" cy="210179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Ссылка на слайд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xmlns="" id="{5D8E1B29-D8C1-4A67-A3D0-FDD3B6CE55E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630008" y="9253167"/>
                <a:ext cx="3736518" cy="210179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Ссылка на слайд 7">
                <a:extLst>
                  <a:ext uri="{FF2B5EF4-FFF2-40B4-BE49-F238E27FC236}">
                    <a16:creationId xmlns:a16="http://schemas.microsoft.com/office/drawing/2014/main" id="{07357FC4-1597-4FE5-B976-E256D36F45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58027381"/>
                  </p:ext>
                </p:extLst>
              </p:nvPr>
            </p:nvGraphicFramePr>
            <p:xfrm>
              <a:off x="10323741" y="9349124"/>
              <a:ext cx="3736518" cy="2101792"/>
            </p:xfrm>
            <a:graphic>
              <a:graphicData uri="http://schemas.microsoft.com/office/powerpoint/2016/slidezoom">
                <pslz:sldZm>
                  <pslz:sldZmObj sldId="276" cId="116728593">
                    <pslz:zmPr id="{840D5BEB-6D7A-492E-BDBF-32A083EA2AA4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36518" cy="210179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Ссылка на слайд 7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xmlns="" id="{07357FC4-1597-4FE5-B976-E256D36F45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23741" y="9349124"/>
                <a:ext cx="3736518" cy="210179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Ссылка на слайд 9">
                <a:extLst>
                  <a:ext uri="{FF2B5EF4-FFF2-40B4-BE49-F238E27FC236}">
                    <a16:creationId xmlns:a16="http://schemas.microsoft.com/office/drawing/2014/main" id="{FD95148B-D864-43D9-BE8D-8D5186702C8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3538908"/>
                  </p:ext>
                </p:extLst>
              </p:nvPr>
            </p:nvGraphicFramePr>
            <p:xfrm>
              <a:off x="5997122" y="9349124"/>
              <a:ext cx="3729803" cy="2098014"/>
            </p:xfrm>
            <a:graphic>
              <a:graphicData uri="http://schemas.microsoft.com/office/powerpoint/2016/slidezoom">
                <pslz:sldZm>
                  <pslz:sldZmObj sldId="272" cId="2583361413">
                    <pslz:zmPr id="{0B93379F-47C5-4444-A0AB-266B7BD8ED0E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29803" cy="209801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Ссылка на слайд 9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xmlns="" id="{FD95148B-D864-43D9-BE8D-8D5186702C8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997122" y="9349124"/>
                <a:ext cx="3729803" cy="209801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Ссылка на слайд 11">
                <a:extLst>
                  <a:ext uri="{FF2B5EF4-FFF2-40B4-BE49-F238E27FC236}">
                    <a16:creationId xmlns:a16="http://schemas.microsoft.com/office/drawing/2014/main" id="{2A6F3132-5B1B-4F54-9519-6FDC846D81E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83315982"/>
                  </p:ext>
                </p:extLst>
              </p:nvPr>
            </p:nvGraphicFramePr>
            <p:xfrm>
              <a:off x="14650360" y="6813983"/>
              <a:ext cx="3736518" cy="2101792"/>
            </p:xfrm>
            <a:graphic>
              <a:graphicData uri="http://schemas.microsoft.com/office/powerpoint/2016/slidezoom">
                <pslz:sldZm>
                  <pslz:sldZmObj sldId="279" cId="374595783">
                    <pslz:zmPr id="{43C22F97-28A5-4621-86A7-D2732BC05F1E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36518" cy="210179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Ссылка на слайд 11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xmlns="" id="{2A6F3132-5B1B-4F54-9519-6FDC846D81E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650360" y="6813983"/>
                <a:ext cx="3736518" cy="210179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Ссылка на слайд 15">
                <a:extLst>
                  <a:ext uri="{FF2B5EF4-FFF2-40B4-BE49-F238E27FC236}">
                    <a16:creationId xmlns:a16="http://schemas.microsoft.com/office/drawing/2014/main" id="{F6433503-B08D-430C-9EBB-8E2468DEAD4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74181796"/>
                  </p:ext>
                </p:extLst>
              </p:nvPr>
            </p:nvGraphicFramePr>
            <p:xfrm>
              <a:off x="10323741" y="6873010"/>
              <a:ext cx="3736518" cy="2101792"/>
            </p:xfrm>
            <a:graphic>
              <a:graphicData uri="http://schemas.microsoft.com/office/powerpoint/2016/slidezoom">
                <pslz:sldZm>
                  <pslz:sldZmObj sldId="271" cId="1917136384">
                    <pslz:zmPr id="{5FDF50D8-6330-4673-AC29-6E272CD9D018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36518" cy="210179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Ссылка на слайд 15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xmlns="" id="{F6433503-B08D-430C-9EBB-8E2468DEAD4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323741" y="6873010"/>
                <a:ext cx="3736518" cy="210179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Ссылка на слайд 25">
                <a:extLst>
                  <a:ext uri="{FF2B5EF4-FFF2-40B4-BE49-F238E27FC236}">
                    <a16:creationId xmlns:a16="http://schemas.microsoft.com/office/drawing/2014/main" id="{0710BC3A-233F-4625-BD62-4F06866B7D9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48620046"/>
                  </p:ext>
                </p:extLst>
              </p:nvPr>
            </p:nvGraphicFramePr>
            <p:xfrm>
              <a:off x="5997122" y="6962681"/>
              <a:ext cx="3736518" cy="2101792"/>
            </p:xfrm>
            <a:graphic>
              <a:graphicData uri="http://schemas.microsoft.com/office/powerpoint/2016/slidezoom">
                <pslz:sldZm>
                  <pslz:sldZmObj sldId="278" cId="1097188783">
                    <pslz:zmPr id="{8342FBE2-2FC1-45C3-B0BE-5908513FEDB3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36518" cy="210179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Ссылка на слайд 25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xmlns="" id="{0710BC3A-233F-4625-BD62-4F06866B7D9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97122" y="6962681"/>
                <a:ext cx="3736518" cy="210179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Ссылка на слайд 28">
                <a:extLst>
                  <a:ext uri="{FF2B5EF4-FFF2-40B4-BE49-F238E27FC236}">
                    <a16:creationId xmlns:a16="http://schemas.microsoft.com/office/drawing/2014/main" id="{6B8C209D-AD85-4893-BAF7-E26356D263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2977777"/>
                  </p:ext>
                </p:extLst>
              </p:nvPr>
            </p:nvGraphicFramePr>
            <p:xfrm>
              <a:off x="14650360" y="4374799"/>
              <a:ext cx="3736518" cy="2101792"/>
            </p:xfrm>
            <a:graphic>
              <a:graphicData uri="http://schemas.microsoft.com/office/powerpoint/2016/slidezoom">
                <pslz:sldZm>
                  <pslz:sldZmObj sldId="269" cId="3647962832">
                    <pslz:zmPr id="{AB15C84B-1C96-4C6F-A004-607B0E92C01E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36518" cy="210179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Ссылка на слайд 28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xmlns="" id="{6B8C209D-AD85-4893-BAF7-E26356D263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4650360" y="4374799"/>
                <a:ext cx="3736518" cy="210179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1" name="Ссылка на слайд 30">
                <a:extLst>
                  <a:ext uri="{FF2B5EF4-FFF2-40B4-BE49-F238E27FC236}">
                    <a16:creationId xmlns:a16="http://schemas.microsoft.com/office/drawing/2014/main" id="{16408522-E911-4FBD-B973-41E7F4498FD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81244915"/>
                  </p:ext>
                </p:extLst>
              </p:nvPr>
            </p:nvGraphicFramePr>
            <p:xfrm>
              <a:off x="10323741" y="4387730"/>
              <a:ext cx="3736518" cy="2101792"/>
            </p:xfrm>
            <a:graphic>
              <a:graphicData uri="http://schemas.microsoft.com/office/powerpoint/2016/slidezoom">
                <pslz:sldZm>
                  <pslz:sldZmObj sldId="270" cId="4191471419">
                    <pslz:zmPr id="{715BB412-1561-4344-B34D-353030D89F92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36518" cy="210179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1" name="Ссылка на слайд 30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xmlns="" id="{16408522-E911-4FBD-B973-41E7F4498FD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323741" y="4387730"/>
                <a:ext cx="3736518" cy="210179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3" name="Ссылка на слайд 32">
                <a:extLst>
                  <a:ext uri="{FF2B5EF4-FFF2-40B4-BE49-F238E27FC236}">
                    <a16:creationId xmlns:a16="http://schemas.microsoft.com/office/drawing/2014/main" id="{9CD12698-E96E-429D-A7BF-8858FF5D7C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57939936"/>
                  </p:ext>
                </p:extLst>
              </p:nvPr>
            </p:nvGraphicFramePr>
            <p:xfrm>
              <a:off x="5997122" y="4374799"/>
              <a:ext cx="3736518" cy="2101792"/>
            </p:xfrm>
            <a:graphic>
              <a:graphicData uri="http://schemas.microsoft.com/office/powerpoint/2016/slidezoom">
                <pslz:sldZm>
                  <pslz:sldZmObj sldId="267" cId="1794557440">
                    <pslz:zmPr id="{62356A55-F938-498C-B2AD-45C870B016CC}" returnToParent="0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736518" cy="210179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3" name="Ссылка на слайд 32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xmlns="" id="{9CD12698-E96E-429D-A7BF-8858FF5D7C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5997122" y="4374799"/>
                <a:ext cx="3736518" cy="210179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15" name="Овал 14">
            <a:extLst>
              <a:ext uri="{FF2B5EF4-FFF2-40B4-BE49-F238E27FC236}">
                <a16:creationId xmlns:a16="http://schemas.microsoft.com/office/drawing/2014/main" id="{79A1F84A-5E51-4EB7-B744-181846B3B8CD}"/>
              </a:ext>
            </a:extLst>
          </p:cNvPr>
          <p:cNvSpPr/>
          <p:nvPr/>
        </p:nvSpPr>
        <p:spPr>
          <a:xfrm>
            <a:off x="9164595" y="5889531"/>
            <a:ext cx="864096" cy="89533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dirty="0">
                <a:solidFill>
                  <a:srgbClr val="FFFFFF"/>
                </a:solidFill>
                <a:latin typeface="PT Astra Sans" panose="020B0603020203020204"/>
              </a:rPr>
              <a:t>2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T Astra Sans" panose="020B0603020203020204"/>
              <a:sym typeface="Helvetica Light"/>
            </a:endParaRP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65E8073C-5B05-4A48-B3B5-D3FF5DC0398D}"/>
              </a:ext>
            </a:extLst>
          </p:cNvPr>
          <p:cNvSpPr/>
          <p:nvPr/>
        </p:nvSpPr>
        <p:spPr>
          <a:xfrm>
            <a:off x="13566703" y="5886783"/>
            <a:ext cx="864096" cy="89533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T Astra Sans" panose="020B0603020203020204"/>
                <a:sym typeface="Helvetica Light"/>
              </a:rPr>
              <a:t>3</a:t>
            </a:r>
          </a:p>
        </p:txBody>
      </p:sp>
      <p:sp>
        <p:nvSpPr>
          <p:cNvPr id="18" name="Овал 17">
            <a:extLst>
              <a:ext uri="{FF2B5EF4-FFF2-40B4-BE49-F238E27FC236}">
                <a16:creationId xmlns:a16="http://schemas.microsoft.com/office/drawing/2014/main" id="{563C9174-F595-4983-B0AA-87FA933EEC2A}"/>
              </a:ext>
            </a:extLst>
          </p:cNvPr>
          <p:cNvSpPr/>
          <p:nvPr/>
        </p:nvSpPr>
        <p:spPr>
          <a:xfrm>
            <a:off x="17968811" y="5883103"/>
            <a:ext cx="864096" cy="89533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T Astra Sans" panose="020B0603020203020204"/>
                <a:sym typeface="Helvetica Light"/>
              </a:rPr>
              <a:t>4</a:t>
            </a:r>
          </a:p>
        </p:txBody>
      </p:sp>
      <p:sp>
        <p:nvSpPr>
          <p:cNvPr id="19" name="Овал 18">
            <a:extLst>
              <a:ext uri="{FF2B5EF4-FFF2-40B4-BE49-F238E27FC236}">
                <a16:creationId xmlns:a16="http://schemas.microsoft.com/office/drawing/2014/main" id="{0A4CE7A0-B617-44C0-8418-16DE61784527}"/>
              </a:ext>
            </a:extLst>
          </p:cNvPr>
          <p:cNvSpPr/>
          <p:nvPr/>
        </p:nvSpPr>
        <p:spPr>
          <a:xfrm>
            <a:off x="9147704" y="8279701"/>
            <a:ext cx="864096" cy="89533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T Astra Sans" panose="020B0603020203020204"/>
                <a:sym typeface="Helvetica Light"/>
              </a:rPr>
              <a:t>5</a:t>
            </a:r>
          </a:p>
        </p:txBody>
      </p:sp>
      <p:sp>
        <p:nvSpPr>
          <p:cNvPr id="20" name="Овал 19">
            <a:extLst>
              <a:ext uri="{FF2B5EF4-FFF2-40B4-BE49-F238E27FC236}">
                <a16:creationId xmlns:a16="http://schemas.microsoft.com/office/drawing/2014/main" id="{83DBF80F-8357-4103-A4FF-3B2314A5C8C2}"/>
              </a:ext>
            </a:extLst>
          </p:cNvPr>
          <p:cNvSpPr/>
          <p:nvPr/>
        </p:nvSpPr>
        <p:spPr>
          <a:xfrm>
            <a:off x="13628211" y="8279701"/>
            <a:ext cx="864096" cy="89533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dirty="0">
                <a:solidFill>
                  <a:srgbClr val="FFFFFF"/>
                </a:solidFill>
                <a:latin typeface="PT Astra Sans" panose="020B0603020203020204"/>
              </a:rPr>
              <a:t>6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T Astra Sans" panose="020B0603020203020204"/>
              <a:sym typeface="Helvetica Light"/>
            </a:endParaRPr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6B7888E9-34F7-4797-9BD8-096BF48C1D50}"/>
              </a:ext>
            </a:extLst>
          </p:cNvPr>
          <p:cNvSpPr/>
          <p:nvPr/>
        </p:nvSpPr>
        <p:spPr>
          <a:xfrm>
            <a:off x="17934478" y="8169136"/>
            <a:ext cx="864096" cy="89533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3200" dirty="0">
                <a:solidFill>
                  <a:srgbClr val="FFFFFF"/>
                </a:solidFill>
                <a:latin typeface="PT Astra Sans" panose="020B0603020203020204"/>
              </a:rPr>
              <a:t>7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T Astra Sans" panose="020B0603020203020204"/>
              <a:sym typeface="Helvetica Light"/>
            </a:endParaRPr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7FC42F7E-FF3C-4793-ADA7-0EADA1951E80}"/>
              </a:ext>
            </a:extLst>
          </p:cNvPr>
          <p:cNvSpPr/>
          <p:nvPr/>
        </p:nvSpPr>
        <p:spPr>
          <a:xfrm>
            <a:off x="9174771" y="10720202"/>
            <a:ext cx="864096" cy="89533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T Astra Sans" panose="020B0603020203020204"/>
                <a:sym typeface="Helvetica Light"/>
              </a:rPr>
              <a:t>8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T Astra Sans" panose="020B0603020203020204"/>
              <a:sym typeface="Helvetica Light"/>
            </a:endParaRPr>
          </a:p>
        </p:txBody>
      </p:sp>
      <p:sp>
        <p:nvSpPr>
          <p:cNvPr id="23" name="Овал 22">
            <a:extLst>
              <a:ext uri="{FF2B5EF4-FFF2-40B4-BE49-F238E27FC236}">
                <a16:creationId xmlns:a16="http://schemas.microsoft.com/office/drawing/2014/main" id="{3C000DA6-62F3-45A4-B2D8-BF964D178355}"/>
              </a:ext>
            </a:extLst>
          </p:cNvPr>
          <p:cNvSpPr/>
          <p:nvPr/>
        </p:nvSpPr>
        <p:spPr>
          <a:xfrm>
            <a:off x="13628211" y="10720202"/>
            <a:ext cx="864096" cy="89533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T Astra Sans" panose="020B0603020203020204"/>
                <a:sym typeface="Helvetica Light"/>
              </a:rPr>
              <a:t>9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T Astra Sans" panose="020B0603020203020204"/>
              <a:sym typeface="Helvetica Light"/>
            </a:endParaRP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5451D0CB-D655-46E3-AA9D-B1787D521464}"/>
              </a:ext>
            </a:extLst>
          </p:cNvPr>
          <p:cNvSpPr/>
          <p:nvPr/>
        </p:nvSpPr>
        <p:spPr>
          <a:xfrm>
            <a:off x="17933606" y="10743213"/>
            <a:ext cx="864096" cy="895337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PT Astra Sans" panose="020B0603020203020204"/>
                <a:sym typeface="Helvetica Light"/>
              </a:rPr>
              <a:t>10</a:t>
            </a:r>
            <a:endParaRPr kumimoji="0" lang="ru-RU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PT Astra Sans" panose="020B0603020203020204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373443876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566151E-2992-458B-AE6F-BAEB2414F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52503" y="12816215"/>
            <a:ext cx="1055097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18</a:t>
            </a:fld>
            <a:r>
              <a:rPr lang="ru-RU" dirty="0"/>
              <a:t>/16</a:t>
            </a:r>
          </a:p>
        </p:txBody>
      </p:sp>
      <p:sp>
        <p:nvSpPr>
          <p:cNvPr id="4" name="Очень крутой заголовок…">
            <a:extLst>
              <a:ext uri="{FF2B5EF4-FFF2-40B4-BE49-F238E27FC236}">
                <a16:creationId xmlns:a16="http://schemas.microsoft.com/office/drawing/2014/main" id="{CCC4705F-F3A2-45C0-BE18-71F3D7E3FAF8}"/>
              </a:ext>
            </a:extLst>
          </p:cNvPr>
          <p:cNvSpPr txBox="1"/>
          <p:nvPr/>
        </p:nvSpPr>
        <p:spPr>
          <a:xfrm>
            <a:off x="1186003" y="2972787"/>
            <a:ext cx="21489606" cy="13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endParaRPr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D678757D-9AC0-4883-86BA-045C174FE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27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3E4CABB4-3CAE-4915-8C3B-E0AC937EBF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84857"/>
              </p:ext>
            </p:extLst>
          </p:nvPr>
        </p:nvGraphicFramePr>
        <p:xfrm>
          <a:off x="3587044" y="2464781"/>
          <a:ext cx="17209912" cy="872856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276364">
                  <a:extLst>
                    <a:ext uri="{9D8B030D-6E8A-4147-A177-3AD203B41FA5}">
                      <a16:colId xmlns:a16="http://schemas.microsoft.com/office/drawing/2014/main" val="891268289"/>
                    </a:ext>
                  </a:extLst>
                </a:gridCol>
                <a:gridCol w="13933548">
                  <a:extLst>
                    <a:ext uri="{9D8B030D-6E8A-4147-A177-3AD203B41FA5}">
                      <a16:colId xmlns:a16="http://schemas.microsoft.com/office/drawing/2014/main" val="888484031"/>
                    </a:ext>
                  </a:extLst>
                </a:gridCol>
              </a:tblGrid>
              <a:tr h="197978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Сущность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33" marR="48233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Атрибуты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33" marR="48233" marT="0" marB="0"/>
                </a:tc>
                <a:extLst>
                  <a:ext uri="{0D108BD9-81ED-4DB2-BD59-A6C34878D82A}">
                    <a16:rowId xmlns:a16="http://schemas.microsoft.com/office/drawing/2014/main" val="2118209426"/>
                  </a:ext>
                </a:extLst>
              </a:tr>
              <a:tr h="197978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«Договоры»: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33" marR="48233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Номер договора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33" marR="48233" marT="0" marB="0"/>
                </a:tc>
                <a:extLst>
                  <a:ext uri="{0D108BD9-81ED-4DB2-BD59-A6C34878D82A}">
                    <a16:rowId xmlns:a16="http://schemas.microsoft.com/office/drawing/2014/main" val="4257679178"/>
                  </a:ext>
                </a:extLst>
              </a:tr>
              <a:tr h="1640062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«Клиенты»:</a:t>
                      </a: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33" marR="48233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 u="sng">
                          <a:effectLst/>
                        </a:rPr>
                        <a:t>Паспорт_клиента</a:t>
                      </a:r>
                      <a:r>
                        <a:rPr lang="ru-RU" sz="2400">
                          <a:effectLst/>
                        </a:rPr>
                        <a:t>, Фамилия, Имя, Отчество, Дата рождения, доход, ИНН, СНИЛС, </a:t>
                      </a:r>
                      <a:r>
                        <a:rPr lang="ru-RU" sz="2400" u="dash">
                          <a:effectLst/>
                        </a:rPr>
                        <a:t>Код города</a:t>
                      </a:r>
                      <a:r>
                        <a:rPr lang="ru-RU" sz="2400">
                          <a:effectLst/>
                        </a:rPr>
                        <a:t>, Название города, Адрес прописки(улица), Адрес прописки(дом), Адрес прописки(квартира), текущий адрес(улица), текущий адрес(дом), текущий адрес(квартира), телефон личный, телефон рабочий, </a:t>
                      </a:r>
                      <a:r>
                        <a:rPr lang="en-US" sz="2400">
                          <a:effectLst/>
                        </a:rPr>
                        <a:t>e</a:t>
                      </a:r>
                      <a:r>
                        <a:rPr lang="ru-RU" sz="2400">
                          <a:effectLst/>
                        </a:rPr>
                        <a:t>-</a:t>
                      </a:r>
                      <a:r>
                        <a:rPr lang="en-US" sz="2400">
                          <a:effectLst/>
                        </a:rPr>
                        <a:t>mail</a:t>
                      </a:r>
                      <a:r>
                        <a:rPr lang="ru-RU" sz="2400">
                          <a:effectLst/>
                        </a:rPr>
                        <a:t>, </a:t>
                      </a:r>
                      <a:r>
                        <a:rPr lang="ru-RU" sz="2400" u="dash">
                          <a:effectLst/>
                        </a:rPr>
                        <a:t>номер счета</a:t>
                      </a:r>
                      <a:r>
                        <a:rPr lang="ru-RU" sz="2400">
                          <a:effectLst/>
                        </a:rPr>
                        <a:t>, дата ввода информации</a:t>
                      </a: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33" marR="48233" marT="0" marB="0"/>
                </a:tc>
                <a:extLst>
                  <a:ext uri="{0D108BD9-81ED-4DB2-BD59-A6C34878D82A}">
                    <a16:rowId xmlns:a16="http://schemas.microsoft.com/office/drawing/2014/main" val="3060746544"/>
                  </a:ext>
                </a:extLst>
              </a:tr>
              <a:tr h="648150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«Города»: </a:t>
                      </a: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33" marR="48233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 u="sng">
                          <a:effectLst/>
                        </a:rPr>
                        <a:t>Код города</a:t>
                      </a:r>
                      <a:r>
                        <a:rPr lang="ru-RU" sz="2400">
                          <a:effectLst/>
                        </a:rPr>
                        <a:t>, Название города</a:t>
                      </a: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33" marR="48233" marT="0" marB="0"/>
                </a:tc>
                <a:extLst>
                  <a:ext uri="{0D108BD9-81ED-4DB2-BD59-A6C34878D82A}">
                    <a16:rowId xmlns:a16="http://schemas.microsoft.com/office/drawing/2014/main" val="2759823035"/>
                  </a:ext>
                </a:extLst>
              </a:tr>
              <a:tr h="873236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«Счета»:</a:t>
                      </a: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33" marR="48233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 u="sng">
                          <a:effectLst/>
                        </a:rPr>
                        <a:t>Номер счета</a:t>
                      </a:r>
                      <a:r>
                        <a:rPr lang="ru-RU" sz="2400">
                          <a:effectLst/>
                        </a:rPr>
                        <a:t>, дата открытия, дата закрытия, </a:t>
                      </a:r>
                      <a:r>
                        <a:rPr lang="ru-RU" sz="2400" u="dash">
                          <a:effectLst/>
                        </a:rPr>
                        <a:t>счет паспорт клиента</a:t>
                      </a:r>
                      <a:endParaRPr lang="ru-RU" sz="2400">
                        <a:effectLst/>
                      </a:endParaRP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33" marR="48233" marT="0" marB="0"/>
                </a:tc>
                <a:extLst>
                  <a:ext uri="{0D108BD9-81ED-4DB2-BD59-A6C34878D82A}">
                    <a16:rowId xmlns:a16="http://schemas.microsoft.com/office/drawing/2014/main" val="3651605734"/>
                  </a:ext>
                </a:extLst>
              </a:tr>
              <a:tr h="3574267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«Сотрудники»</a:t>
                      </a: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33" marR="48233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 u="sng" dirty="0" err="1">
                          <a:effectLst/>
                        </a:rPr>
                        <a:t>Паспорт_клиента</a:t>
                      </a:r>
                      <a:r>
                        <a:rPr lang="ru-RU" sz="2400" dirty="0">
                          <a:effectLst/>
                        </a:rPr>
                        <a:t>, Фамилия, Имя, Отчество, Дата рождения, </a:t>
                      </a:r>
                      <a:r>
                        <a:rPr lang="ru-RU" sz="2400" u="dash" dirty="0">
                          <a:effectLst/>
                        </a:rPr>
                        <a:t>должность</a:t>
                      </a:r>
                      <a:r>
                        <a:rPr lang="ru-RU" sz="2400" dirty="0">
                          <a:effectLst/>
                        </a:rPr>
                        <a:t>, ИНН, СНИЛС, </a:t>
                      </a:r>
                      <a:r>
                        <a:rPr lang="ru-RU" sz="2400" u="dash" dirty="0">
                          <a:effectLst/>
                        </a:rPr>
                        <a:t>Код города</a:t>
                      </a:r>
                      <a:r>
                        <a:rPr lang="ru-RU" sz="2400" dirty="0">
                          <a:effectLst/>
                        </a:rPr>
                        <a:t>, Название города, Адрес прописки(улица), Адрес прописки(дом), Адрес прописки(квартира), текущий адрес(улица), текущий адрес(дом), текущий адрес(квартира), телефон личный, телефон рабочий, </a:t>
                      </a:r>
                      <a:r>
                        <a:rPr lang="en-US" sz="2400" dirty="0">
                          <a:effectLst/>
                        </a:rPr>
                        <a:t>e</a:t>
                      </a:r>
                      <a:r>
                        <a:rPr lang="ru-RU" sz="2400" dirty="0">
                          <a:effectLst/>
                        </a:rPr>
                        <a:t>-</a:t>
                      </a:r>
                      <a:r>
                        <a:rPr lang="en-US" sz="2400" dirty="0">
                          <a:effectLst/>
                        </a:rPr>
                        <a:t>mail</a:t>
                      </a:r>
                      <a:r>
                        <a:rPr lang="ru-RU" sz="2400" dirty="0">
                          <a:effectLst/>
                        </a:rPr>
                        <a:t>, дата ввода информации, </a:t>
                      </a:r>
                      <a:r>
                        <a:rPr lang="ru-RU" sz="2400" u="dash" dirty="0">
                          <a:effectLst/>
                        </a:rPr>
                        <a:t>Номер пользователя</a:t>
                      </a:r>
                      <a:endParaRPr lang="ru-RU" sz="2400" dirty="0">
                        <a:effectLst/>
                      </a:endParaRP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 dirty="0">
                          <a:effectLst/>
                        </a:rPr>
                        <a:t> </a:t>
                      </a: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 dirty="0">
                          <a:effectLst/>
                        </a:rPr>
                        <a:t> 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8233" marR="48233" marT="0" marB="0"/>
                </a:tc>
                <a:extLst>
                  <a:ext uri="{0D108BD9-81ED-4DB2-BD59-A6C34878D82A}">
                    <a16:rowId xmlns:a16="http://schemas.microsoft.com/office/drawing/2014/main" val="36519979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7824441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566151E-2992-458B-AE6F-BAEB2414FA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652503" y="12816215"/>
            <a:ext cx="1055097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19</a:t>
            </a:fld>
            <a:r>
              <a:rPr lang="ru-RU" dirty="0"/>
              <a:t>/16</a:t>
            </a:r>
          </a:p>
        </p:txBody>
      </p:sp>
      <p:sp>
        <p:nvSpPr>
          <p:cNvPr id="4" name="Очень крутой заголовок…">
            <a:extLst>
              <a:ext uri="{FF2B5EF4-FFF2-40B4-BE49-F238E27FC236}">
                <a16:creationId xmlns:a16="http://schemas.microsoft.com/office/drawing/2014/main" id="{CCC4705F-F3A2-45C0-BE18-71F3D7E3FAF8}"/>
              </a:ext>
            </a:extLst>
          </p:cNvPr>
          <p:cNvSpPr txBox="1"/>
          <p:nvPr/>
        </p:nvSpPr>
        <p:spPr>
          <a:xfrm>
            <a:off x="1186003" y="2972787"/>
            <a:ext cx="21489606" cy="13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endParaRPr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D678757D-9AC0-4883-86BA-045C174FE9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27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CEC16248-26D5-4887-8347-96083BEB67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9684259"/>
              </p:ext>
            </p:extLst>
          </p:nvPr>
        </p:nvGraphicFramePr>
        <p:xfrm>
          <a:off x="1539625" y="2437184"/>
          <a:ext cx="20975223" cy="998072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3860346">
                  <a:extLst>
                    <a:ext uri="{9D8B030D-6E8A-4147-A177-3AD203B41FA5}">
                      <a16:colId xmlns:a16="http://schemas.microsoft.com/office/drawing/2014/main" val="2736446189"/>
                    </a:ext>
                  </a:extLst>
                </a:gridCol>
                <a:gridCol w="17114877">
                  <a:extLst>
                    <a:ext uri="{9D8B030D-6E8A-4147-A177-3AD203B41FA5}">
                      <a16:colId xmlns:a16="http://schemas.microsoft.com/office/drawing/2014/main" val="395894516"/>
                    </a:ext>
                  </a:extLst>
                </a:gridCol>
              </a:tblGrid>
              <a:tr h="726724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«Логин»:</a:t>
                      </a: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38" marR="39438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 dirty="0">
                          <a:effectLst/>
                        </a:rPr>
                        <a:t>Номер пользователя, </a:t>
                      </a:r>
                      <a:r>
                        <a:rPr lang="ru-RU" sz="2400" dirty="0" err="1">
                          <a:effectLst/>
                        </a:rPr>
                        <a:t>имя_пользователя</a:t>
                      </a:r>
                      <a:r>
                        <a:rPr lang="ru-RU" sz="2400" dirty="0">
                          <a:effectLst/>
                        </a:rPr>
                        <a:t>, пароль, </a:t>
                      </a:r>
                      <a:r>
                        <a:rPr lang="ru-RU" sz="2400" dirty="0" err="1">
                          <a:effectLst/>
                        </a:rPr>
                        <a:t>польз_акт</a:t>
                      </a:r>
                      <a:endParaRPr lang="ru-RU" sz="2400" dirty="0">
                        <a:effectLst/>
                      </a:endParaRP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 dirty="0">
                          <a:effectLst/>
                        </a:rPr>
                        <a:t> 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38" marR="39438" marT="0" marB="0"/>
                </a:tc>
                <a:extLst>
                  <a:ext uri="{0D108BD9-81ED-4DB2-BD59-A6C34878D82A}">
                    <a16:rowId xmlns:a16="http://schemas.microsoft.com/office/drawing/2014/main" val="3417130968"/>
                  </a:ext>
                </a:extLst>
              </a:tr>
              <a:tr h="539403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«Должности»:</a:t>
                      </a: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38" marR="39438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 u="sng">
                          <a:effectLst/>
                        </a:rPr>
                        <a:t>Код должности</a:t>
                      </a:r>
                      <a:r>
                        <a:rPr lang="ru-RU" sz="2400">
                          <a:effectLst/>
                        </a:rPr>
                        <a:t>, название должности</a:t>
                      </a: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38" marR="39438" marT="0" marB="0"/>
                </a:tc>
                <a:extLst>
                  <a:ext uri="{0D108BD9-81ED-4DB2-BD59-A6C34878D82A}">
                    <a16:rowId xmlns:a16="http://schemas.microsoft.com/office/drawing/2014/main" val="1107905788"/>
                  </a:ext>
                </a:extLst>
              </a:tr>
              <a:tr h="1476008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«Договоры на кредиты»</a:t>
                      </a: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38" marR="39438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 dirty="0">
                          <a:effectLst/>
                        </a:rPr>
                        <a:t>Номер договора кредита, </a:t>
                      </a:r>
                      <a:r>
                        <a:rPr lang="ru-RU" sz="2400" u="dash" dirty="0">
                          <a:effectLst/>
                        </a:rPr>
                        <a:t>номер договора</a:t>
                      </a:r>
                      <a:r>
                        <a:rPr lang="ru-RU" sz="2400" dirty="0">
                          <a:effectLst/>
                        </a:rPr>
                        <a:t>, сумма кредита, дата начала, дата окончания, </a:t>
                      </a:r>
                      <a:r>
                        <a:rPr lang="ru-RU" sz="2400" u="dash" dirty="0">
                          <a:effectLst/>
                        </a:rPr>
                        <a:t>код программы кредита</a:t>
                      </a:r>
                      <a:r>
                        <a:rPr lang="ru-RU" sz="2400" dirty="0">
                          <a:effectLst/>
                        </a:rPr>
                        <a:t>, дата заключения, </a:t>
                      </a:r>
                      <a:r>
                        <a:rPr lang="ru-RU" sz="2400" u="dash" dirty="0">
                          <a:effectLst/>
                        </a:rPr>
                        <a:t>паспорт клиента, паспорт сотрудника, номер счета</a:t>
                      </a:r>
                      <a:endParaRPr lang="ru-RU" sz="2400" dirty="0">
                        <a:effectLst/>
                      </a:endParaRP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 dirty="0">
                          <a:effectLst/>
                        </a:rPr>
                        <a:t> 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38" marR="39438" marT="0" marB="0"/>
                </a:tc>
                <a:extLst>
                  <a:ext uri="{0D108BD9-81ED-4DB2-BD59-A6C34878D82A}">
                    <a16:rowId xmlns:a16="http://schemas.microsoft.com/office/drawing/2014/main" val="527065261"/>
                  </a:ext>
                </a:extLst>
              </a:tr>
              <a:tr h="1101366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«Программы кредитов»</a:t>
                      </a: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38" marR="39438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Код программы кредита, название программы кредита, минимальная сумма кредита, максимальная сумма кредита, процентная ставка</a:t>
                      </a: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38" marR="39438" marT="0" marB="0"/>
                </a:tc>
                <a:extLst>
                  <a:ext uri="{0D108BD9-81ED-4DB2-BD59-A6C34878D82A}">
                    <a16:rowId xmlns:a16="http://schemas.microsoft.com/office/drawing/2014/main" val="3436080003"/>
                  </a:ext>
                </a:extLst>
              </a:tr>
              <a:tr h="1476008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«Договоры на вклады»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38" marR="39438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Номер договора вклада, </a:t>
                      </a:r>
                      <a:r>
                        <a:rPr lang="ru-RU" sz="2400" u="dash">
                          <a:effectLst/>
                        </a:rPr>
                        <a:t>номер договора</a:t>
                      </a:r>
                      <a:r>
                        <a:rPr lang="ru-RU" sz="2400">
                          <a:effectLst/>
                        </a:rPr>
                        <a:t>, сумма вклада, дата начала, дата окончания, </a:t>
                      </a:r>
                      <a:r>
                        <a:rPr lang="ru-RU" sz="2400" u="dash">
                          <a:effectLst/>
                        </a:rPr>
                        <a:t>код программы вклада</a:t>
                      </a:r>
                      <a:r>
                        <a:rPr lang="ru-RU" sz="2400">
                          <a:effectLst/>
                        </a:rPr>
                        <a:t>, дата заключения,</a:t>
                      </a:r>
                      <a:r>
                        <a:rPr lang="ru-RU" sz="2400" u="dash">
                          <a:effectLst/>
                        </a:rPr>
                        <a:t> паспорт клиента, паспорт сотрудника, номер счета</a:t>
                      </a:r>
                      <a:endParaRPr lang="ru-RU" sz="2400">
                        <a:effectLst/>
                      </a:endParaRP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38" marR="39438" marT="0" marB="0"/>
                </a:tc>
                <a:extLst>
                  <a:ext uri="{0D108BD9-81ED-4DB2-BD59-A6C34878D82A}">
                    <a16:rowId xmlns:a16="http://schemas.microsoft.com/office/drawing/2014/main" val="3718341565"/>
                  </a:ext>
                </a:extLst>
              </a:tr>
              <a:tr h="1339094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«Программы вкладов»</a:t>
                      </a: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38" marR="39438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 dirty="0">
                          <a:effectLst/>
                        </a:rPr>
                        <a:t>Код программы вклада, название программы вклада, минимальная сумма вклада, максимальная сумма вклада, процентная ставка, возможно ли досрочное снятие, процентная ставка при досрочном снятии</a:t>
                      </a:r>
                    </a:p>
                  </a:txBody>
                  <a:tcPr marL="39438" marR="39438" marT="0" marB="0"/>
                </a:tc>
                <a:extLst>
                  <a:ext uri="{0D108BD9-81ED-4DB2-BD59-A6C34878D82A}">
                    <a16:rowId xmlns:a16="http://schemas.microsoft.com/office/drawing/2014/main" val="3317661450"/>
                  </a:ext>
                </a:extLst>
              </a:tr>
              <a:tr h="1288687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«Договоры на карты»</a:t>
                      </a: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38" marR="39438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 dirty="0">
                          <a:effectLst/>
                        </a:rPr>
                        <a:t>Номер договора карты, номер договора, дата окончания, код программы карты, дата заключения, паспорт клиента, паспорт сотрудника, номер счета</a:t>
                      </a:r>
                    </a:p>
                  </a:txBody>
                  <a:tcPr marL="39438" marR="39438" marT="0" marB="0"/>
                </a:tc>
                <a:extLst>
                  <a:ext uri="{0D108BD9-81ED-4DB2-BD59-A6C34878D82A}">
                    <a16:rowId xmlns:a16="http://schemas.microsoft.com/office/drawing/2014/main" val="3471699044"/>
                  </a:ext>
                </a:extLst>
              </a:tr>
              <a:tr h="726724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«Программы карт»</a:t>
                      </a:r>
                    </a:p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>
                          <a:effectLst/>
                        </a:rPr>
                        <a:t> </a:t>
                      </a:r>
                      <a:endParaRPr lang="ru-RU" sz="240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38" marR="39438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2400" dirty="0">
                          <a:effectLst/>
                        </a:rPr>
                        <a:t>Код программы карты, название программы карты, лимит кредита, максимальный лимит баланса</a:t>
                      </a:r>
                      <a:endParaRPr lang="ru-RU" sz="24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9438" marR="39438" marT="0" marB="0"/>
                </a:tc>
                <a:extLst>
                  <a:ext uri="{0D108BD9-81ED-4DB2-BD59-A6C34878D82A}">
                    <a16:rowId xmlns:a16="http://schemas.microsoft.com/office/drawing/2014/main" val="2333713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016821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Дата 3">
            <a:extLst>
              <a:ext uri="{FF2B5EF4-FFF2-40B4-BE49-F238E27FC236}">
                <a16:creationId xmlns:a16="http://schemas.microsoft.com/office/drawing/2014/main" id="{AAC74E40-0249-4214-AFD2-028127441D3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4F70CDA6-474A-4F72-B702-67228925BF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835245" y="12816215"/>
            <a:ext cx="872355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2</a:t>
            </a:fld>
            <a:r>
              <a:rPr lang="ru-RU" dirty="0"/>
              <a:t>/16</a:t>
            </a:r>
          </a:p>
        </p:txBody>
      </p:sp>
      <p:sp>
        <p:nvSpPr>
          <p:cNvPr id="4" name="Очень крутой заголовок…">
            <a:extLst>
              <a:ext uri="{FF2B5EF4-FFF2-40B4-BE49-F238E27FC236}">
                <a16:creationId xmlns:a16="http://schemas.microsoft.com/office/drawing/2014/main" id="{153FE4CB-1769-419D-A269-ADF49D437C1A}"/>
              </a:ext>
            </a:extLst>
          </p:cNvPr>
          <p:cNvSpPr txBox="1"/>
          <p:nvPr/>
        </p:nvSpPr>
        <p:spPr>
          <a:xfrm>
            <a:off x="1186003" y="2972787"/>
            <a:ext cx="21489606" cy="13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Актуальность </a:t>
            </a:r>
          </a:p>
        </p:txBody>
      </p:sp>
      <p:sp>
        <p:nvSpPr>
          <p:cNvPr id="5" name="Заголовок основного текста">
            <a:extLst>
              <a:ext uri="{FF2B5EF4-FFF2-40B4-BE49-F238E27FC236}">
                <a16:creationId xmlns:a16="http://schemas.microsoft.com/office/drawing/2014/main" id="{18E8F4E8-FFE5-4CF9-828E-183830100E57}"/>
              </a:ext>
            </a:extLst>
          </p:cNvPr>
          <p:cNvSpPr txBox="1"/>
          <p:nvPr/>
        </p:nvSpPr>
        <p:spPr>
          <a:xfrm>
            <a:off x="1177619" y="5820995"/>
            <a:ext cx="21506374" cy="3290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ru-RU" sz="44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Малое количество систем автоматизации</a:t>
            </a:r>
            <a:r>
              <a:rPr lang="en-US" sz="44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,</a:t>
            </a:r>
            <a:r>
              <a:rPr lang="ru-RU" sz="44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 созданных для малых банковских</a:t>
            </a:r>
            <a:r>
              <a:rPr lang="en-US" sz="44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 </a:t>
            </a:r>
            <a:r>
              <a:rPr lang="ru-RU" sz="44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организаций</a:t>
            </a:r>
            <a:r>
              <a:rPr lang="en-US" sz="44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,</a:t>
            </a:r>
            <a:r>
              <a:rPr lang="ru-RU" sz="44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 превалирование продуктов нацеленных на большие корпорации. </a:t>
            </a:r>
          </a:p>
          <a:p>
            <a:endParaRPr lang="ru-RU" sz="44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716D9-F423-4393-8E68-F9CB38DC94F1}"/>
              </a:ext>
            </a:extLst>
          </p:cNvPr>
          <p:cNvSpPr txBox="1"/>
          <p:nvPr/>
        </p:nvSpPr>
        <p:spPr>
          <a:xfrm>
            <a:off x="20771012" y="1700961"/>
            <a:ext cx="1936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Astra Sans" panose="020B0603020203020204" pitchFamily="34" charset="-52"/>
                <a:ea typeface="PT Astra Sans" panose="020B0603020203020204" pitchFamily="34" charset="-52"/>
                <a:cs typeface="+mj-cs"/>
                <a:sym typeface="Helvetica Ligh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оглавлению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T Astra Sans" panose="020B0603020203020204" pitchFamily="34" charset="-52"/>
              <a:ea typeface="PT Astra Sans" panose="020B0603020203020204" pitchFamily="34" charset="-52"/>
              <a:cs typeface="+mj-cs"/>
              <a:sym typeface="Helvetica Light"/>
            </a:endParaRPr>
          </a:p>
        </p:txBody>
      </p:sp>
      <p:sp>
        <p:nvSpPr>
          <p:cNvPr id="11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31A131E-929A-424B-81B8-AC35C8D134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44728" y="7502694"/>
            <a:ext cx="5049670" cy="504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71419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Дата 3">
            <a:extLst>
              <a:ext uri="{FF2B5EF4-FFF2-40B4-BE49-F238E27FC236}">
                <a16:creationId xmlns:a16="http://schemas.microsoft.com/office/drawing/2014/main" id="{B33BD7C3-4969-4441-AE86-15D56DF6B9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.02.2020</a:t>
            </a:r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CFFE8997-93AE-41CC-AF1B-A8F27DA744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72729" y="12816215"/>
            <a:ext cx="934871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2</a:t>
            </a:fld>
            <a:r>
              <a:rPr lang="ru-RU" dirty="0"/>
              <a:t>/1</a:t>
            </a:r>
            <a:r>
              <a:rPr lang="en-US" dirty="0"/>
              <a:t>2</a:t>
            </a:r>
            <a:endParaRPr lang="ru-RU" dirty="0"/>
          </a:p>
        </p:txBody>
      </p:sp>
      <p:sp>
        <p:nvSpPr>
          <p:cNvPr id="4" name="Очень крутой заголовок…">
            <a:extLst>
              <a:ext uri="{FF2B5EF4-FFF2-40B4-BE49-F238E27FC236}">
                <a16:creationId xmlns:a16="http://schemas.microsoft.com/office/drawing/2014/main" id="{8FE153F8-E3E2-4652-B91F-0287580C7C11}"/>
              </a:ext>
            </a:extLst>
          </p:cNvPr>
          <p:cNvSpPr txBox="1"/>
          <p:nvPr/>
        </p:nvSpPr>
        <p:spPr>
          <a:xfrm>
            <a:off x="1186003" y="2972787"/>
            <a:ext cx="21489606" cy="13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Проблема</a:t>
            </a:r>
            <a:endParaRPr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5" name="Заголовок основного текста">
            <a:extLst>
              <a:ext uri="{FF2B5EF4-FFF2-40B4-BE49-F238E27FC236}">
                <a16:creationId xmlns:a16="http://schemas.microsoft.com/office/drawing/2014/main" id="{648434FD-D8BD-46F6-A5E7-9C3399F4AC59}"/>
              </a:ext>
            </a:extLst>
          </p:cNvPr>
          <p:cNvSpPr txBox="1"/>
          <p:nvPr/>
        </p:nvSpPr>
        <p:spPr>
          <a:xfrm>
            <a:off x="1157444" y="4913784"/>
            <a:ext cx="14110725" cy="6581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ru-RU" sz="4000" dirty="0">
                <a:latin typeface="PT Astra Sans"/>
              </a:rPr>
              <a:t>В настоящее время   прослеживается тенденция к увеличению количества интеллектуальных автомобилей и управление все больше передается компьютеру.</a:t>
            </a:r>
            <a:endParaRPr lang="en-US" sz="4000" dirty="0">
              <a:latin typeface="PT Astra Sans"/>
            </a:endParaRPr>
          </a:p>
          <a:p>
            <a:r>
              <a:rPr lang="ru-RU" sz="4000" dirty="0">
                <a:latin typeface="PT Astra Sans"/>
              </a:rPr>
              <a:t>В данной курсовой работе охватываются  алгоритмы нейронных сетей, пригодные для такого проекта, и проводится сравнительный анализ с использованием доступных на момент написания статьи  библиографических материалов. В качестве сравнительных характеристик были выбраны: качество работы нейронных сетей, скорость обучения и т.д. </a:t>
            </a:r>
          </a:p>
          <a:p>
            <a:r>
              <a:rPr lang="ru-RU" sz="2800" dirty="0">
                <a:latin typeface="PT Astra Sans"/>
              </a:rPr>
              <a:t> 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1D2DD-8FC0-4756-A8DB-735A944E956A}"/>
              </a:ext>
            </a:extLst>
          </p:cNvPr>
          <p:cNvSpPr txBox="1"/>
          <p:nvPr/>
        </p:nvSpPr>
        <p:spPr>
          <a:xfrm>
            <a:off x="20771012" y="1700961"/>
            <a:ext cx="1936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Astra Sans" panose="020B0603020203020204" pitchFamily="34" charset="-52"/>
                <a:ea typeface="PT Astra Sans" panose="020B0603020203020204" pitchFamily="34" charset="-52"/>
                <a:cs typeface="+mj-cs"/>
                <a:sym typeface="Helvetica Ligh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оглавлению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T Astra Sans" panose="020B0603020203020204" pitchFamily="34" charset="-52"/>
              <a:ea typeface="PT Astra Sans" panose="020B0603020203020204" pitchFamily="34" charset="-52"/>
              <a:cs typeface="+mj-cs"/>
              <a:sym typeface="Helvetica Light"/>
            </a:endParaRPr>
          </a:p>
        </p:txBody>
      </p:sp>
      <p:sp>
        <p:nvSpPr>
          <p:cNvPr id="12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"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Анализ нейронной сети для корректировки маршрута транспортного средства"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455744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5020E8F5-AFCC-40A3-BDBE-354F358CDC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835245" y="12816215"/>
            <a:ext cx="872355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3</a:t>
            </a:fld>
            <a:r>
              <a:rPr lang="ru-RU" dirty="0"/>
              <a:t>/16</a:t>
            </a:r>
          </a:p>
        </p:txBody>
      </p:sp>
      <p:sp>
        <p:nvSpPr>
          <p:cNvPr id="4" name="Очень крутой заголовок…">
            <a:extLst>
              <a:ext uri="{FF2B5EF4-FFF2-40B4-BE49-F238E27FC236}">
                <a16:creationId xmlns:a16="http://schemas.microsoft.com/office/drawing/2014/main" id="{99B025CD-BF38-41F8-8853-C7C9FEBD208D}"/>
              </a:ext>
            </a:extLst>
          </p:cNvPr>
          <p:cNvSpPr txBox="1"/>
          <p:nvPr/>
        </p:nvSpPr>
        <p:spPr>
          <a:xfrm>
            <a:off x="1186003" y="2972787"/>
            <a:ext cx="21489606" cy="13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Теоретическая часть</a:t>
            </a:r>
          </a:p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Объект, предмет</a:t>
            </a:r>
            <a:endParaRPr sz="40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5" name="Заголовок основного текста">
            <a:extLst>
              <a:ext uri="{FF2B5EF4-FFF2-40B4-BE49-F238E27FC236}">
                <a16:creationId xmlns:a16="http://schemas.microsoft.com/office/drawing/2014/main" id="{3D5F70F4-43CD-4FCC-8051-544ADA682342}"/>
              </a:ext>
            </a:extLst>
          </p:cNvPr>
          <p:cNvSpPr txBox="1"/>
          <p:nvPr/>
        </p:nvSpPr>
        <p:spPr>
          <a:xfrm>
            <a:off x="1177619" y="5820994"/>
            <a:ext cx="16558997" cy="6581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r>
              <a:rPr lang="ru-RU" cap="all" dirty="0">
                <a:latin typeface="PT Astra Sans"/>
                <a:ea typeface="PT Astra Sans" panose="020B0603020203020204" pitchFamily="34" charset="-52"/>
              </a:rPr>
              <a:t>Объект исследования </a:t>
            </a:r>
            <a:r>
              <a:rPr lang="ru-RU" dirty="0">
                <a:latin typeface="PT Astra Sans"/>
                <a:ea typeface="PT Astra Sans" panose="020B0603020203020204" pitchFamily="34" charset="-52"/>
              </a:rPr>
              <a:t>– Деятельность малых банковских организаций</a:t>
            </a:r>
            <a:r>
              <a:rPr lang="en-US" dirty="0"/>
              <a:t>.</a:t>
            </a:r>
          </a:p>
          <a:p>
            <a:endParaRPr lang="ru-RU" dirty="0">
              <a:latin typeface="PT Astra Sans"/>
              <a:ea typeface="PT Astra Sans" panose="020B0603020203020204" pitchFamily="34" charset="-52"/>
            </a:endParaRPr>
          </a:p>
          <a:p>
            <a:r>
              <a:rPr lang="ru-RU" cap="all" dirty="0">
                <a:latin typeface="PT Astra Sans"/>
                <a:ea typeface="PT Astra Sans" panose="020B0603020203020204" pitchFamily="34" charset="-52"/>
              </a:rPr>
              <a:t>Предмет исследования </a:t>
            </a:r>
            <a:r>
              <a:rPr lang="ru-RU" dirty="0">
                <a:latin typeface="PT Astra Sans"/>
                <a:ea typeface="PT Astra Sans" panose="020B0603020203020204" pitchFamily="34" charset="-52"/>
              </a:rPr>
              <a:t>– </a:t>
            </a:r>
            <a:r>
              <a:rPr lang="ru-RU" dirty="0">
                <a:latin typeface="PT Astra Sans"/>
              </a:rPr>
              <a:t>Информационная система</a:t>
            </a:r>
            <a:r>
              <a:rPr lang="en-US" dirty="0">
                <a:latin typeface="PT Astra Sans"/>
              </a:rPr>
              <a:t>,</a:t>
            </a:r>
            <a:r>
              <a:rPr lang="ru-RU" dirty="0">
                <a:latin typeface="PT Astra Sans"/>
              </a:rPr>
              <a:t> автоматизирующая бизнес-процессы по предоставлению популярных банковских услуг.</a:t>
            </a: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2B6B2AF8-762E-4B2C-8753-18B921F1C1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F0B62-D371-4CAB-A29B-9AB63271ABE0}"/>
              </a:ext>
            </a:extLst>
          </p:cNvPr>
          <p:cNvSpPr txBox="1"/>
          <p:nvPr/>
        </p:nvSpPr>
        <p:spPr>
          <a:xfrm>
            <a:off x="20771012" y="1700961"/>
            <a:ext cx="1936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Astra Sans" panose="020B0603020203020204" pitchFamily="34" charset="-52"/>
                <a:ea typeface="PT Astra Sans" panose="020B0603020203020204" pitchFamily="34" charset="-52"/>
                <a:cs typeface="+mj-cs"/>
                <a:sym typeface="Helvetica Ligh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оглавлению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T Astra Sans" panose="020B0603020203020204" pitchFamily="34" charset="-52"/>
              <a:ea typeface="PT Astra Sans" panose="020B0603020203020204" pitchFamily="34" charset="-52"/>
              <a:cs typeface="+mj-cs"/>
              <a:sym typeface="Helvetica Light"/>
            </a:endParaRPr>
          </a:p>
        </p:txBody>
      </p:sp>
      <p:sp>
        <p:nvSpPr>
          <p:cNvPr id="11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5750491D-A285-457C-9B96-D95B75351A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0323" y="6292575"/>
            <a:ext cx="5757116" cy="5757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36384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88DF998-FD46-4B03-9E16-BD9D9DEE4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835245" y="12816215"/>
            <a:ext cx="872355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4</a:t>
            </a:fld>
            <a:r>
              <a:rPr lang="ru-RU" dirty="0"/>
              <a:t>/16</a:t>
            </a:r>
          </a:p>
        </p:txBody>
      </p:sp>
      <p:sp>
        <p:nvSpPr>
          <p:cNvPr id="4" name="Очень крутой заголовок…">
            <a:extLst>
              <a:ext uri="{FF2B5EF4-FFF2-40B4-BE49-F238E27FC236}">
                <a16:creationId xmlns:a16="http://schemas.microsoft.com/office/drawing/2014/main" id="{FD245981-C65D-4615-8935-32A6C114614E}"/>
              </a:ext>
            </a:extLst>
          </p:cNvPr>
          <p:cNvSpPr txBox="1"/>
          <p:nvPr/>
        </p:nvSpPr>
        <p:spPr>
          <a:xfrm>
            <a:off x="1186003" y="2972787"/>
            <a:ext cx="21489606" cy="13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Цели и задачи</a:t>
            </a:r>
            <a:endParaRPr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5" name="Заголовок основного текста">
            <a:extLst>
              <a:ext uri="{FF2B5EF4-FFF2-40B4-BE49-F238E27FC236}">
                <a16:creationId xmlns:a16="http://schemas.microsoft.com/office/drawing/2014/main" id="{37666A87-E719-42FA-8CE0-98B1B20D409E}"/>
              </a:ext>
            </a:extLst>
          </p:cNvPr>
          <p:cNvSpPr txBox="1"/>
          <p:nvPr/>
        </p:nvSpPr>
        <p:spPr>
          <a:xfrm>
            <a:off x="1156124" y="4553744"/>
            <a:ext cx="21506374" cy="74612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pPr lvl="0"/>
            <a:r>
              <a:rPr lang="ru-RU" sz="4800" cap="all" dirty="0">
                <a:latin typeface="PT Astra Sans"/>
                <a:ea typeface="PT Astra Sans" panose="020B0603020203020204" pitchFamily="34" charset="-52"/>
              </a:rPr>
              <a:t>ЦЕЛЬ РАБОТЫ </a:t>
            </a:r>
            <a:r>
              <a:rPr lang="ru-RU" sz="4800" dirty="0">
                <a:latin typeface="PT Astra Sans"/>
                <a:ea typeface="PT Astra Sans" panose="020B0603020203020204" pitchFamily="34" charset="-52"/>
              </a:rPr>
              <a:t>– Разработка информационной системы</a:t>
            </a:r>
            <a:r>
              <a:rPr lang="en-US" sz="4800" dirty="0">
                <a:latin typeface="PT Astra Sans"/>
                <a:ea typeface="PT Astra Sans" panose="020B0603020203020204" pitchFamily="34" charset="-52"/>
              </a:rPr>
              <a:t>,</a:t>
            </a:r>
            <a:r>
              <a:rPr lang="ru-RU" sz="4800" dirty="0">
                <a:latin typeface="PT Astra Sans"/>
                <a:ea typeface="PT Astra Sans" panose="020B0603020203020204" pitchFamily="34" charset="-52"/>
              </a:rPr>
              <a:t> предоставляющей инструменты автоматизации процессов и мониторинга банковской организации для повышения эффективности работы.</a:t>
            </a:r>
          </a:p>
          <a:p>
            <a:pPr lvl="0"/>
            <a:endParaRPr lang="ru-RU" sz="4800" dirty="0">
              <a:latin typeface="PT Astra Sans"/>
              <a:ea typeface="PT Astra Sans" panose="020B0603020203020204" pitchFamily="34" charset="-52"/>
            </a:endParaRPr>
          </a:p>
          <a:p>
            <a:pPr lvl="0"/>
            <a:r>
              <a:rPr lang="ru-RU" sz="4800" dirty="0">
                <a:latin typeface="PT Astra Sans"/>
              </a:rPr>
              <a:t>ЗАДАЧИ</a:t>
            </a:r>
            <a:r>
              <a:rPr lang="en-US" sz="4800" dirty="0">
                <a:latin typeface="PT Astra Sans"/>
              </a:rPr>
              <a:t>:</a:t>
            </a:r>
            <a:endParaRPr lang="ru-RU" sz="4000" dirty="0">
              <a:latin typeface="PT Astra Sans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ru-RU" sz="3600" dirty="0">
                <a:latin typeface="PT Astra Sans"/>
                <a:ea typeface="PT Astra Sans" panose="020B0603020203020204" pitchFamily="34" charset="-52"/>
              </a:rPr>
              <a:t>Проанализировать деятельность малых банковских организаций</a:t>
            </a:r>
            <a:r>
              <a:rPr lang="en-US" sz="3600" dirty="0">
                <a:latin typeface="PT Astra Sans"/>
                <a:ea typeface="PT Astra Sans" panose="020B0603020203020204" pitchFamily="34" charset="-52"/>
              </a:rPr>
              <a:t>;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ru-RU" sz="3600" dirty="0">
                <a:latin typeface="PT Astra Sans"/>
                <a:ea typeface="PT Astra Sans" panose="020B0603020203020204" pitchFamily="34" charset="-52"/>
              </a:rPr>
              <a:t>Выявить особенности работы малых банковских организаций на примерах существующих решений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ru-RU" sz="3600" dirty="0">
                <a:latin typeface="PT Astra Sans"/>
                <a:ea typeface="PT Astra Sans" panose="020B0603020203020204" pitchFamily="34" charset="-52"/>
              </a:rPr>
              <a:t>Выполнить проектирование информационной системы</a:t>
            </a:r>
            <a:r>
              <a:rPr lang="en-US" sz="3600" dirty="0">
                <a:latin typeface="PT Astra Sans"/>
                <a:ea typeface="PT Astra Sans" panose="020B0603020203020204" pitchFamily="34" charset="-52"/>
              </a:rPr>
              <a:t>;</a:t>
            </a:r>
            <a:endParaRPr lang="ru-RU" sz="3600" dirty="0">
              <a:latin typeface="PT Astra Sans"/>
              <a:ea typeface="PT Astra Sans" panose="020B0603020203020204" pitchFamily="34" charset="-52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ru-RU" sz="3600" dirty="0">
                <a:latin typeface="PT Astra Sans"/>
                <a:ea typeface="PT Astra Sans" panose="020B0603020203020204" pitchFamily="34" charset="-52"/>
              </a:rPr>
              <a:t>Выполнить нормализацию базы данных</a:t>
            </a:r>
            <a:r>
              <a:rPr lang="en-US" sz="3600" dirty="0">
                <a:latin typeface="PT Astra Sans"/>
                <a:ea typeface="PT Astra Sans" panose="020B0603020203020204" pitchFamily="34" charset="-52"/>
              </a:rPr>
              <a:t>;</a:t>
            </a:r>
            <a:endParaRPr lang="ru-RU" sz="3600" dirty="0">
              <a:latin typeface="PT Astra Sans"/>
              <a:ea typeface="PT Astra Sans" panose="020B0603020203020204" pitchFamily="34" charset="-52"/>
            </a:endParaRP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ru-RU" sz="3600" dirty="0">
                <a:latin typeface="PT Astra Sans"/>
                <a:ea typeface="PT Astra Sans" panose="020B0603020203020204" pitchFamily="34" charset="-52"/>
              </a:rPr>
              <a:t>Спроектировать и разработать интерфейс для работы с базой данных</a:t>
            </a:r>
            <a:r>
              <a:rPr lang="en-US" sz="3600" dirty="0">
                <a:latin typeface="PT Astra Sans"/>
                <a:ea typeface="PT Astra Sans" panose="020B0603020203020204" pitchFamily="34" charset="-52"/>
              </a:rPr>
              <a:t>;</a:t>
            </a:r>
          </a:p>
          <a:p>
            <a:pPr marL="742950" indent="-742950">
              <a:buFont typeface="Arial" panose="020B0604020202020204" pitchFamily="34" charset="0"/>
              <a:buChar char="•"/>
            </a:pPr>
            <a:r>
              <a:rPr lang="ru-RU" sz="3600" dirty="0">
                <a:latin typeface="PT Astra Sans"/>
                <a:ea typeface="PT Astra Sans" panose="020B0603020203020204" pitchFamily="34" charset="-52"/>
              </a:rPr>
              <a:t>Разработать и протестировать информационную систему</a:t>
            </a:r>
            <a:r>
              <a:rPr lang="en-US" sz="3600" dirty="0">
                <a:latin typeface="PT Astra Sans"/>
                <a:ea typeface="PT Astra Sans" panose="020B0603020203020204" pitchFamily="34" charset="-52"/>
              </a:rPr>
              <a:t>;</a:t>
            </a: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EEBE8349-AA17-4457-8672-95FFC4F75A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A5BE7F-F45F-4693-B693-13C7BFF5CAEF}"/>
              </a:ext>
            </a:extLst>
          </p:cNvPr>
          <p:cNvSpPr txBox="1"/>
          <p:nvPr/>
        </p:nvSpPr>
        <p:spPr>
          <a:xfrm>
            <a:off x="20771012" y="1700961"/>
            <a:ext cx="1936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Astra Sans" panose="020B0603020203020204" pitchFamily="34" charset="-52"/>
                <a:ea typeface="PT Astra Sans" panose="020B0603020203020204" pitchFamily="34" charset="-52"/>
                <a:cs typeface="+mj-cs"/>
                <a:sym typeface="Helvetica Light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оглавлению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T Astra Sans" panose="020B0603020203020204" pitchFamily="34" charset="-52"/>
              <a:ea typeface="PT Astra Sans" panose="020B0603020203020204" pitchFamily="34" charset="-52"/>
              <a:cs typeface="+mj-cs"/>
              <a:sym typeface="Helvetica Light"/>
            </a:endParaRPr>
          </a:p>
        </p:txBody>
      </p:sp>
      <p:sp>
        <p:nvSpPr>
          <p:cNvPr id="12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64796283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7DA7C89-C550-4E6D-9E30-14A8214D6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8526" y="8581594"/>
            <a:ext cx="3848406" cy="3848406"/>
          </a:xfrm>
          <a:prstGeom prst="rect">
            <a:avLst/>
          </a:prstGeom>
        </p:spPr>
      </p:pic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7015251-4FD9-421A-8E22-E4520C65F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835245" y="12816215"/>
            <a:ext cx="872355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5</a:t>
            </a:fld>
            <a:r>
              <a:rPr lang="ru-RU" dirty="0"/>
              <a:t>/16</a:t>
            </a:r>
          </a:p>
        </p:txBody>
      </p:sp>
      <p:sp>
        <p:nvSpPr>
          <p:cNvPr id="4" name="Очень крутой заголовок…">
            <a:extLst>
              <a:ext uri="{FF2B5EF4-FFF2-40B4-BE49-F238E27FC236}">
                <a16:creationId xmlns:a16="http://schemas.microsoft.com/office/drawing/2014/main" id="{9325A13B-3E97-43DF-B6A4-C07B1B391171}"/>
              </a:ext>
            </a:extLst>
          </p:cNvPr>
          <p:cNvSpPr txBox="1"/>
          <p:nvPr/>
        </p:nvSpPr>
        <p:spPr>
          <a:xfrm>
            <a:off x="1186003" y="2972787"/>
            <a:ext cx="21489606" cy="13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АНАЛИЗ</a:t>
            </a:r>
            <a:endParaRPr lang="ru-RU" sz="40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Таблица характеристик существующих систем автоматизации</a:t>
            </a:r>
            <a:endParaRPr sz="40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5" name="Заголовок основного текста">
            <a:extLst>
              <a:ext uri="{FF2B5EF4-FFF2-40B4-BE49-F238E27FC236}">
                <a16:creationId xmlns:a16="http://schemas.microsoft.com/office/drawing/2014/main" id="{16C8787D-1056-4146-B2A9-8DD2F55B973C}"/>
              </a:ext>
            </a:extLst>
          </p:cNvPr>
          <p:cNvSpPr txBox="1"/>
          <p:nvPr/>
        </p:nvSpPr>
        <p:spPr>
          <a:xfrm>
            <a:off x="1177619" y="5820994"/>
            <a:ext cx="21506374" cy="6581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endParaRPr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3947A038-E140-48AE-A35E-DD5DB9B47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AFE35-25CE-42E7-8A1F-D8F0AD14B343}"/>
              </a:ext>
            </a:extLst>
          </p:cNvPr>
          <p:cNvSpPr txBox="1"/>
          <p:nvPr/>
        </p:nvSpPr>
        <p:spPr>
          <a:xfrm>
            <a:off x="20771012" y="1700961"/>
            <a:ext cx="1936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Astra Sans" panose="020B0603020203020204" pitchFamily="34" charset="-52"/>
                <a:ea typeface="PT Astra Sans" panose="020B0603020203020204" pitchFamily="34" charset="-52"/>
                <a:cs typeface="+mj-cs"/>
                <a:sym typeface="Helvetica Ligh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оглавлению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T Astra Sans" panose="020B0603020203020204" pitchFamily="34" charset="-52"/>
              <a:ea typeface="PT Astra Sans" panose="020B0603020203020204" pitchFamily="34" charset="-52"/>
              <a:cs typeface="+mj-cs"/>
              <a:sym typeface="Helvetica Light"/>
            </a:endParaRPr>
          </a:p>
        </p:txBody>
      </p:sp>
      <p:sp>
        <p:nvSpPr>
          <p:cNvPr id="13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  <p:graphicFrame>
        <p:nvGraphicFramePr>
          <p:cNvPr id="2" name="Таблица 1">
            <a:extLst>
              <a:ext uri="{FF2B5EF4-FFF2-40B4-BE49-F238E27FC236}">
                <a16:creationId xmlns:a16="http://schemas.microsoft.com/office/drawing/2014/main" id="{0C1652FD-FD0E-4590-A355-5105B89488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805693"/>
              </p:ext>
            </p:extLst>
          </p:nvPr>
        </p:nvGraphicFramePr>
        <p:xfrm>
          <a:off x="2985036" y="5764215"/>
          <a:ext cx="17487884" cy="497899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4371503">
                  <a:extLst>
                    <a:ext uri="{9D8B030D-6E8A-4147-A177-3AD203B41FA5}">
                      <a16:colId xmlns:a16="http://schemas.microsoft.com/office/drawing/2014/main" val="3150403831"/>
                    </a:ext>
                  </a:extLst>
                </a:gridCol>
                <a:gridCol w="4371503">
                  <a:extLst>
                    <a:ext uri="{9D8B030D-6E8A-4147-A177-3AD203B41FA5}">
                      <a16:colId xmlns:a16="http://schemas.microsoft.com/office/drawing/2014/main" val="1775060746"/>
                    </a:ext>
                  </a:extLst>
                </a:gridCol>
                <a:gridCol w="3717996">
                  <a:extLst>
                    <a:ext uri="{9D8B030D-6E8A-4147-A177-3AD203B41FA5}">
                      <a16:colId xmlns:a16="http://schemas.microsoft.com/office/drawing/2014/main" val="1554919301"/>
                    </a:ext>
                  </a:extLst>
                </a:gridCol>
                <a:gridCol w="5026882">
                  <a:extLst>
                    <a:ext uri="{9D8B030D-6E8A-4147-A177-3AD203B41FA5}">
                      <a16:colId xmlns:a16="http://schemas.microsoft.com/office/drawing/2014/main" val="3322141510"/>
                    </a:ext>
                  </a:extLst>
                </a:gridCol>
              </a:tblGrid>
              <a:tr h="1659666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3200" b="1" dirty="0">
                          <a:solidFill>
                            <a:srgbClr val="33415C"/>
                          </a:solidFill>
                          <a:effectLst/>
                          <a:latin typeface="PT Astra Sans" panose="020B0603020203020204"/>
                        </a:rPr>
                        <a:t>Решение</a:t>
                      </a:r>
                      <a:endParaRPr lang="ru-RU" sz="3200" b="1" dirty="0">
                        <a:solidFill>
                          <a:srgbClr val="33415C"/>
                        </a:solidFill>
                        <a:effectLst/>
                        <a:latin typeface="PT Astra Sans" panose="020B0603020203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3200" b="1" dirty="0">
                          <a:solidFill>
                            <a:srgbClr val="33415C"/>
                          </a:solidFill>
                          <a:effectLst/>
                          <a:latin typeface="PT Astra Sans" panose="020B0603020203020204"/>
                        </a:rPr>
                        <a:t>Эффективность</a:t>
                      </a:r>
                      <a:endParaRPr lang="ru-RU" sz="3200" b="1" dirty="0">
                        <a:solidFill>
                          <a:srgbClr val="33415C"/>
                        </a:solidFill>
                        <a:effectLst/>
                        <a:latin typeface="PT Astra Sans" panose="020B0603020203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3200" b="1" dirty="0">
                          <a:solidFill>
                            <a:srgbClr val="33415C"/>
                          </a:solidFill>
                          <a:effectLst/>
                          <a:latin typeface="PT Astra Sans" panose="020B0603020203020204"/>
                        </a:rPr>
                        <a:t>Гибкость</a:t>
                      </a:r>
                      <a:endParaRPr lang="ru-RU" sz="3200" b="1" dirty="0">
                        <a:solidFill>
                          <a:srgbClr val="33415C"/>
                        </a:solidFill>
                        <a:effectLst/>
                        <a:latin typeface="PT Astra Sans" panose="020B0603020203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3200" b="1" dirty="0">
                          <a:solidFill>
                            <a:srgbClr val="33415C"/>
                          </a:solidFill>
                          <a:effectLst/>
                          <a:latin typeface="PT Astra Sans" panose="020B0603020203020204"/>
                        </a:rPr>
                        <a:t>Удобность интерфейса</a:t>
                      </a:r>
                      <a:endParaRPr lang="ru-RU" sz="3200" b="1" dirty="0">
                        <a:solidFill>
                          <a:srgbClr val="33415C"/>
                        </a:solidFill>
                        <a:effectLst/>
                        <a:latin typeface="PT Astra Sans" panose="020B0603020203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811795"/>
                  </a:ext>
                </a:extLst>
              </a:tr>
              <a:tr h="1659666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en-US" sz="3200" b="0" dirty="0" err="1">
                          <a:solidFill>
                            <a:srgbClr val="33415C"/>
                          </a:solidFill>
                          <a:effectLst/>
                        </a:rPr>
                        <a:t>ASoft</a:t>
                      </a:r>
                      <a:r>
                        <a:rPr lang="en-US" sz="3200" b="0" dirty="0">
                          <a:solidFill>
                            <a:srgbClr val="33415C"/>
                          </a:solidFill>
                          <a:effectLst/>
                        </a:rPr>
                        <a:t> CRM BANK</a:t>
                      </a:r>
                      <a:endParaRPr lang="ru-RU" sz="3200" b="0" dirty="0">
                        <a:solidFill>
                          <a:srgbClr val="33415C"/>
                        </a:solidFill>
                        <a:effectLst/>
                        <a:latin typeface="PT Astra Sans" panose="020B0603020203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3200" b="0" dirty="0">
                          <a:solidFill>
                            <a:srgbClr val="33415C"/>
                          </a:solidFill>
                          <a:effectLst/>
                          <a:latin typeface="PT Astra Sans" panose="020B0603020203020204"/>
                        </a:rPr>
                        <a:t>Низкая</a:t>
                      </a:r>
                      <a:endParaRPr lang="ru-RU" sz="3200" b="0" dirty="0">
                        <a:solidFill>
                          <a:srgbClr val="33415C"/>
                        </a:solidFill>
                        <a:effectLst/>
                        <a:latin typeface="PT Astra Sans" panose="020B0603020203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3200" b="0">
                          <a:solidFill>
                            <a:srgbClr val="33415C"/>
                          </a:solidFill>
                          <a:effectLst/>
                          <a:latin typeface="PT Astra Sans" panose="020B0603020203020204"/>
                        </a:rPr>
                        <a:t>Низкая</a:t>
                      </a:r>
                      <a:endParaRPr lang="ru-RU" sz="3200" b="0">
                        <a:solidFill>
                          <a:srgbClr val="33415C"/>
                        </a:solidFill>
                        <a:effectLst/>
                        <a:latin typeface="PT Astra Sans" panose="020B0603020203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3200" b="0" dirty="0">
                          <a:solidFill>
                            <a:srgbClr val="33415C"/>
                          </a:solidFill>
                          <a:effectLst/>
                          <a:latin typeface="PT Astra Sans" panose="020B0603020203020204"/>
                        </a:rPr>
                        <a:t>Средняя</a:t>
                      </a:r>
                      <a:endParaRPr lang="ru-RU" sz="3200" b="0" dirty="0">
                        <a:solidFill>
                          <a:srgbClr val="33415C"/>
                        </a:solidFill>
                        <a:effectLst/>
                        <a:latin typeface="PT Astra Sans" panose="020B0603020203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372386"/>
                  </a:ext>
                </a:extLst>
              </a:tr>
              <a:tr h="1659666"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3200" b="0" dirty="0">
                          <a:solidFill>
                            <a:srgbClr val="33415C"/>
                          </a:solidFill>
                          <a:effectLst/>
                          <a:latin typeface="PT Astra Sans" panose="020B0603020203020204"/>
                        </a:rPr>
                        <a:t>1С:</a:t>
                      </a:r>
                      <a:r>
                        <a:rPr lang="en-US" sz="3200" b="0" dirty="0">
                          <a:solidFill>
                            <a:srgbClr val="33415C"/>
                          </a:solidFill>
                          <a:effectLst/>
                        </a:rPr>
                        <a:t>CRM </a:t>
                      </a:r>
                      <a:r>
                        <a:rPr lang="ru-RU" sz="3200" b="0" dirty="0">
                          <a:solidFill>
                            <a:srgbClr val="33415C"/>
                          </a:solidFill>
                          <a:effectLst/>
                          <a:latin typeface="PT Astra Sans" panose="020B0603020203020204"/>
                        </a:rPr>
                        <a:t>Банк</a:t>
                      </a:r>
                      <a:endParaRPr lang="ru-RU" sz="3200" b="0" dirty="0">
                        <a:solidFill>
                          <a:srgbClr val="33415C"/>
                        </a:solidFill>
                        <a:effectLst/>
                        <a:latin typeface="PT Astra Sans" panose="020B0603020203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3200" b="0" dirty="0">
                          <a:solidFill>
                            <a:srgbClr val="33415C"/>
                          </a:solidFill>
                          <a:effectLst/>
                          <a:latin typeface="PT Astra Sans" panose="020B0603020203020204"/>
                        </a:rPr>
                        <a:t>Низкая</a:t>
                      </a:r>
                      <a:endParaRPr lang="ru-RU" sz="3200" b="0" dirty="0">
                        <a:solidFill>
                          <a:srgbClr val="33415C"/>
                        </a:solidFill>
                        <a:effectLst/>
                        <a:latin typeface="PT Astra Sans" panose="020B0603020203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3200" b="0" dirty="0">
                          <a:solidFill>
                            <a:srgbClr val="33415C"/>
                          </a:solidFill>
                          <a:effectLst/>
                          <a:latin typeface="PT Astra Sans" panose="020B0603020203020204"/>
                        </a:rPr>
                        <a:t>Высокая</a:t>
                      </a:r>
                      <a:endParaRPr lang="ru-RU" sz="3200" b="0" dirty="0">
                        <a:solidFill>
                          <a:srgbClr val="33415C"/>
                        </a:solidFill>
                        <a:effectLst/>
                        <a:latin typeface="PT Astra Sans" panose="020B0603020203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450215" algn="just">
                        <a:lnSpc>
                          <a:spcPct val="150000"/>
                        </a:lnSpc>
                      </a:pPr>
                      <a:r>
                        <a:rPr lang="ru-RU" sz="3200" b="0" dirty="0">
                          <a:solidFill>
                            <a:srgbClr val="33415C"/>
                          </a:solidFill>
                          <a:effectLst/>
                          <a:latin typeface="PT Astra Sans" panose="020B0603020203020204"/>
                        </a:rPr>
                        <a:t>Низкая</a:t>
                      </a:r>
                      <a:endParaRPr lang="ru-RU" sz="3200" b="0" dirty="0">
                        <a:solidFill>
                          <a:srgbClr val="33415C"/>
                        </a:solidFill>
                        <a:effectLst/>
                        <a:latin typeface="PT Astra Sans" panose="020B0603020203020204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096835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595783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Очень крутой заголовок…"/>
          <p:cNvSpPr txBox="1"/>
          <p:nvPr/>
        </p:nvSpPr>
        <p:spPr>
          <a:xfrm>
            <a:off x="1115664" y="2972786"/>
            <a:ext cx="21506374" cy="2313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sz="7000" b="1" cap="all" dirty="0">
                <a:solidFill>
                  <a:srgbClr val="253957"/>
                </a:solidFill>
                <a:latin typeface="PT Astra Sans"/>
                <a:sym typeface="Arial Narrow"/>
              </a:rPr>
              <a:t>Методы исследования</a:t>
            </a:r>
          </a:p>
        </p:txBody>
      </p:sp>
      <p:sp>
        <p:nvSpPr>
          <p:cNvPr id="67" name="Заголовок основного текста"/>
          <p:cNvSpPr txBox="1"/>
          <p:nvPr/>
        </p:nvSpPr>
        <p:spPr>
          <a:xfrm>
            <a:off x="1080990" y="4129399"/>
            <a:ext cx="16073439" cy="44213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>
                <a:latin typeface="PT Astra Sans"/>
              </a:rPr>
              <a:t>Наблюдение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>
                <a:latin typeface="PT Astra Sans"/>
              </a:rPr>
              <a:t>Сравнение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>
                <a:latin typeface="PT Astra Sans"/>
              </a:rPr>
              <a:t>Счет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>
                <a:latin typeface="PT Astra Sans"/>
              </a:rPr>
              <a:t>Анализ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>
                <a:latin typeface="PT Astra Sans"/>
              </a:rPr>
              <a:t>Абстрагирование</a:t>
            </a:r>
            <a:endParaRPr lang="en-US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dirty="0"/>
              <a:t>С</a:t>
            </a:r>
            <a:r>
              <a:rPr lang="ru-RU" dirty="0">
                <a:latin typeface="PT Astra Sans"/>
              </a:rPr>
              <a:t>татистика</a:t>
            </a:r>
          </a:p>
        </p:txBody>
      </p:sp>
      <p:sp>
        <p:nvSpPr>
          <p:cNvPr id="68" name="Линия"/>
          <p:cNvSpPr/>
          <p:nvPr/>
        </p:nvSpPr>
        <p:spPr>
          <a:xfrm>
            <a:off x="1201065" y="2214562"/>
            <a:ext cx="21506374" cy="1"/>
          </a:xfrm>
          <a:prstGeom prst="line">
            <a:avLst/>
          </a:prstGeom>
          <a:ln w="12700">
            <a:solidFill>
              <a:srgbClr val="253957"/>
            </a:solidFill>
            <a:miter lim="400000"/>
          </a:ln>
        </p:spPr>
        <p:txBody>
          <a:bodyPr lIns="71437" tIns="71437" rIns="71437" bIns="71437" anchor="ctr"/>
          <a:lstStyle/>
          <a:p>
            <a:pPr>
              <a:defRPr sz="3200"/>
            </a:pPr>
            <a:endParaRPr/>
          </a:p>
        </p:txBody>
      </p:sp>
      <p:pic>
        <p:nvPicPr>
          <p:cNvPr id="70" name="Изображение" descr="Изображени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06" y="586180"/>
            <a:ext cx="1199579" cy="1199579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Дата 3">
            <a:extLst>
              <a:ext uri="{FF2B5EF4-FFF2-40B4-BE49-F238E27FC236}">
                <a16:creationId xmlns:a16="http://schemas.microsoft.com/office/drawing/2014/main" id="{EEBE8349-AA17-4457-8672-95FFC4F75A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.02.2020</a:t>
            </a:r>
          </a:p>
        </p:txBody>
      </p:sp>
      <p:sp>
        <p:nvSpPr>
          <p:cNvPr id="13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"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Анализ нейронной сети для корректировки маршрута транспортного средства"</a:t>
            </a:r>
            <a:endParaRPr lang="ru-RU" dirty="0"/>
          </a:p>
        </p:txBody>
      </p:sp>
      <p:sp>
        <p:nvSpPr>
          <p:cNvPr id="14" name="Номер слайда 2">
            <a:extLst>
              <a:ext uri="{FF2B5EF4-FFF2-40B4-BE49-F238E27FC236}">
                <a16:creationId xmlns:a16="http://schemas.microsoft.com/office/drawing/2014/main" id="{688DF998-FD46-4B03-9E16-BD9D9DEE4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772729" y="12816215"/>
            <a:ext cx="934871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5</a:t>
            </a:fld>
            <a:r>
              <a:rPr lang="ru-RU" dirty="0"/>
              <a:t>/12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8F0B62-D371-4CAB-A29B-9AB63271ABE0}"/>
              </a:ext>
            </a:extLst>
          </p:cNvPr>
          <p:cNvSpPr txBox="1"/>
          <p:nvPr/>
        </p:nvSpPr>
        <p:spPr>
          <a:xfrm>
            <a:off x="20771012" y="1700961"/>
            <a:ext cx="1936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Astra Sans" panose="020B0603020203020204" pitchFamily="34" charset="-52"/>
                <a:ea typeface="PT Astra Sans" panose="020B0603020203020204" pitchFamily="34" charset="-52"/>
                <a:cs typeface="+mj-cs"/>
                <a:sym typeface="Helvetica Ligh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оглавлению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T Astra Sans" panose="020B0603020203020204" pitchFamily="34" charset="-52"/>
              <a:ea typeface="PT Astra Sans" panose="020B0603020203020204" pitchFamily="34" charset="-52"/>
              <a:cs typeface="+mj-cs"/>
              <a:sym typeface="Helvetica Ligh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3D9B9D0-1E71-4AF2-B2B3-9B9810672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2160" y="4750122"/>
            <a:ext cx="7982048" cy="4957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188783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7015251-4FD9-421A-8E22-E4520C65F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835245" y="12816215"/>
            <a:ext cx="872355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6</a:t>
            </a:fld>
            <a:r>
              <a:rPr lang="ru-RU" dirty="0"/>
              <a:t>/16</a:t>
            </a:r>
          </a:p>
        </p:txBody>
      </p:sp>
      <p:sp>
        <p:nvSpPr>
          <p:cNvPr id="4" name="Очень крутой заголовок…">
            <a:extLst>
              <a:ext uri="{FF2B5EF4-FFF2-40B4-BE49-F238E27FC236}">
                <a16:creationId xmlns:a16="http://schemas.microsoft.com/office/drawing/2014/main" id="{9325A13B-3E97-43DF-B6A4-C07B1B391171}"/>
              </a:ext>
            </a:extLst>
          </p:cNvPr>
          <p:cNvSpPr txBox="1"/>
          <p:nvPr/>
        </p:nvSpPr>
        <p:spPr>
          <a:xfrm>
            <a:off x="1186003" y="2972787"/>
            <a:ext cx="21489606" cy="13249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Проектирование</a:t>
            </a:r>
          </a:p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ДИАГРАММА ПРЕЦЕДЕНТОВ</a:t>
            </a:r>
            <a:endParaRPr sz="40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5" name="Заголовок основного текста">
            <a:extLst>
              <a:ext uri="{FF2B5EF4-FFF2-40B4-BE49-F238E27FC236}">
                <a16:creationId xmlns:a16="http://schemas.microsoft.com/office/drawing/2014/main" id="{16C8787D-1056-4146-B2A9-8DD2F55B973C}"/>
              </a:ext>
            </a:extLst>
          </p:cNvPr>
          <p:cNvSpPr txBox="1"/>
          <p:nvPr/>
        </p:nvSpPr>
        <p:spPr>
          <a:xfrm>
            <a:off x="1177619" y="5820994"/>
            <a:ext cx="21506374" cy="6581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endParaRPr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3947A038-E140-48AE-A35E-DD5DB9B47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AFE35-25CE-42E7-8A1F-D8F0AD14B343}"/>
              </a:ext>
            </a:extLst>
          </p:cNvPr>
          <p:cNvSpPr txBox="1"/>
          <p:nvPr/>
        </p:nvSpPr>
        <p:spPr>
          <a:xfrm>
            <a:off x="20771012" y="1700961"/>
            <a:ext cx="1936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Astra Sans" panose="020B0603020203020204" pitchFamily="34" charset="-52"/>
                <a:ea typeface="PT Astra Sans" panose="020B0603020203020204" pitchFamily="34" charset="-52"/>
                <a:cs typeface="+mj-cs"/>
                <a:sym typeface="Helvetica Light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оглавлению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T Astra Sans" panose="020B0603020203020204" pitchFamily="34" charset="-52"/>
              <a:ea typeface="PT Astra Sans" panose="020B0603020203020204" pitchFamily="34" charset="-52"/>
              <a:cs typeface="+mj-cs"/>
              <a:sym typeface="Helvetica Light"/>
            </a:endParaRPr>
          </a:p>
        </p:txBody>
      </p:sp>
      <p:sp>
        <p:nvSpPr>
          <p:cNvPr id="13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  <p:sp>
        <p:nvSpPr>
          <p:cNvPr id="15" name="Заголовок основного текста"/>
          <p:cNvSpPr txBox="1"/>
          <p:nvPr/>
        </p:nvSpPr>
        <p:spPr>
          <a:xfrm>
            <a:off x="1080989" y="4002495"/>
            <a:ext cx="16073439" cy="3636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endParaRPr lang="ru-RU" dirty="0">
              <a:latin typeface="PT Astra San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549A909-9899-406B-B384-4EA538E77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5496" y="6715734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7" name="Объект 6">
            <a:extLst>
              <a:ext uri="{FF2B5EF4-FFF2-40B4-BE49-F238E27FC236}">
                <a16:creationId xmlns:a16="http://schemas.microsoft.com/office/drawing/2014/main" id="{99057650-DC7B-4ECD-9B3A-25D74B03CEA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160187"/>
              </p:ext>
            </p:extLst>
          </p:nvPr>
        </p:nvGraphicFramePr>
        <p:xfrm>
          <a:off x="4599411" y="3577367"/>
          <a:ext cx="17889733" cy="8653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6534150" imgH="4924425" progId="Visio.Drawing.15">
                  <p:embed/>
                </p:oleObj>
              </mc:Choice>
              <mc:Fallback>
                <p:oleObj name="Visio" r:id="rId3" imgW="6534150" imgH="4924425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99411" y="3577367"/>
                        <a:ext cx="17889733" cy="86535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8336141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7015251-4FD9-421A-8E22-E4520C65F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835245" y="12816215"/>
            <a:ext cx="872355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7</a:t>
            </a:fld>
            <a:r>
              <a:rPr lang="ru-RU" dirty="0"/>
              <a:t>/16</a:t>
            </a:r>
          </a:p>
        </p:txBody>
      </p:sp>
      <p:sp>
        <p:nvSpPr>
          <p:cNvPr id="4" name="Очень крутой заголовок…">
            <a:extLst>
              <a:ext uri="{FF2B5EF4-FFF2-40B4-BE49-F238E27FC236}">
                <a16:creationId xmlns:a16="http://schemas.microsoft.com/office/drawing/2014/main" id="{9325A13B-3E97-43DF-B6A4-C07B1B391171}"/>
              </a:ext>
            </a:extLst>
          </p:cNvPr>
          <p:cNvSpPr txBox="1"/>
          <p:nvPr/>
        </p:nvSpPr>
        <p:spPr>
          <a:xfrm>
            <a:off x="1186003" y="2972786"/>
            <a:ext cx="21489606" cy="6045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Проектирование</a:t>
            </a:r>
          </a:p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ТРЕБОВАНИЯ К СИСТЕМЕ</a:t>
            </a:r>
            <a:r>
              <a:rPr lang="en-US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:</a:t>
            </a:r>
            <a:br>
              <a:rPr lang="en-US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</a:br>
            <a:endParaRPr lang="ru-RU" sz="40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  <a:p>
            <a:pPr marL="571500" indent="-571500" algn="l">
              <a:buFont typeface="Arial" panose="020B0604020202020204" pitchFamily="34" charset="0"/>
              <a:buChar char="•"/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Возможность мониторинга активности клиентов и сотрудников</a:t>
            </a:r>
            <a:r>
              <a:rPr lang="en-US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;</a:t>
            </a:r>
            <a:endParaRPr lang="ru-RU" sz="40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  <a:p>
            <a:pPr marL="571500" indent="-571500" algn="l">
              <a:buFont typeface="Arial" panose="020B0604020202020204" pitchFamily="34" charset="0"/>
              <a:buChar char="•"/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Работа со списком клиентов</a:t>
            </a:r>
            <a:r>
              <a:rPr lang="en-US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;</a:t>
            </a:r>
            <a:endParaRPr lang="ru-RU" sz="40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  <a:p>
            <a:pPr marL="571500" indent="-571500" algn="l">
              <a:buFont typeface="Arial" panose="020B0604020202020204" pitchFamily="34" charset="0"/>
              <a:buChar char="•"/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Работа с договорами</a:t>
            </a:r>
            <a:r>
              <a:rPr lang="en-US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;</a:t>
            </a:r>
            <a:endParaRPr lang="ru-RU" sz="40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  <a:p>
            <a:pPr marL="571500" indent="-571500" algn="l">
              <a:buFont typeface="Arial" panose="020B0604020202020204" pitchFamily="34" charset="0"/>
              <a:buChar char="•"/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Работа с данными клиента и сотрудника</a:t>
            </a:r>
            <a:r>
              <a:rPr lang="en-US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;</a:t>
            </a:r>
            <a:endParaRPr lang="ru-RU" sz="40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  <a:p>
            <a:pPr marL="571500" indent="-571500" algn="l">
              <a:buFont typeface="Arial" panose="020B0604020202020204" pitchFamily="34" charset="0"/>
              <a:buChar char="•"/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Разделение уровней доступа при входе в систему</a:t>
            </a:r>
            <a:r>
              <a:rPr lang="en-US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;</a:t>
            </a:r>
            <a:endParaRPr lang="ru-RU" sz="40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  <a:p>
            <a:pPr marL="571500" indent="-571500" algn="l">
              <a:buFont typeface="Arial" panose="020B0604020202020204" pitchFamily="34" charset="0"/>
              <a:buChar char="•"/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Функции формирования договора.</a:t>
            </a:r>
            <a:endParaRPr sz="40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5" name="Заголовок основного текста">
            <a:extLst>
              <a:ext uri="{FF2B5EF4-FFF2-40B4-BE49-F238E27FC236}">
                <a16:creationId xmlns:a16="http://schemas.microsoft.com/office/drawing/2014/main" id="{16C8787D-1056-4146-B2A9-8DD2F55B973C}"/>
              </a:ext>
            </a:extLst>
          </p:cNvPr>
          <p:cNvSpPr txBox="1"/>
          <p:nvPr/>
        </p:nvSpPr>
        <p:spPr>
          <a:xfrm>
            <a:off x="1177619" y="5820994"/>
            <a:ext cx="21506374" cy="6581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t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endParaRPr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3947A038-E140-48AE-A35E-DD5DB9B47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AFE35-25CE-42E7-8A1F-D8F0AD14B343}"/>
              </a:ext>
            </a:extLst>
          </p:cNvPr>
          <p:cNvSpPr txBox="1"/>
          <p:nvPr/>
        </p:nvSpPr>
        <p:spPr>
          <a:xfrm>
            <a:off x="20771012" y="1700961"/>
            <a:ext cx="1936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Astra Sans" panose="020B0603020203020204" pitchFamily="34" charset="-52"/>
                <a:ea typeface="PT Astra Sans" panose="020B0603020203020204" pitchFamily="34" charset="-52"/>
                <a:cs typeface="+mj-cs"/>
                <a:sym typeface="Helvetica Ligh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оглавлению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T Astra Sans" panose="020B0603020203020204" pitchFamily="34" charset="-52"/>
              <a:ea typeface="PT Astra Sans" panose="020B0603020203020204" pitchFamily="34" charset="-52"/>
              <a:cs typeface="+mj-cs"/>
              <a:sym typeface="Helvetica Light"/>
            </a:endParaRPr>
          </a:p>
        </p:txBody>
      </p:sp>
      <p:sp>
        <p:nvSpPr>
          <p:cNvPr id="13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  <p:sp>
        <p:nvSpPr>
          <p:cNvPr id="15" name="Заголовок основного текста"/>
          <p:cNvSpPr txBox="1"/>
          <p:nvPr/>
        </p:nvSpPr>
        <p:spPr>
          <a:xfrm>
            <a:off x="1080989" y="4002495"/>
            <a:ext cx="16073439" cy="3636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endParaRPr lang="ru-RU" dirty="0">
              <a:latin typeface="PT Astra San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549A909-9899-406B-B384-4EA538E77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5496" y="6715734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D2A0BE1F-F54A-499B-9028-42F74C3ED3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4608" y="6102573"/>
            <a:ext cx="5842620" cy="584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0575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7015251-4FD9-421A-8E22-E4520C65F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835245" y="12816215"/>
            <a:ext cx="872355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8</a:t>
            </a:fld>
            <a:r>
              <a:rPr lang="ru-RU" dirty="0"/>
              <a:t>/16</a:t>
            </a:r>
          </a:p>
        </p:txBody>
      </p:sp>
      <p:sp>
        <p:nvSpPr>
          <p:cNvPr id="4" name="Очень крутой заголовок…">
            <a:extLst>
              <a:ext uri="{FF2B5EF4-FFF2-40B4-BE49-F238E27FC236}">
                <a16:creationId xmlns:a16="http://schemas.microsoft.com/office/drawing/2014/main" id="{9325A13B-3E97-43DF-B6A4-C07B1B391171}"/>
              </a:ext>
            </a:extLst>
          </p:cNvPr>
          <p:cNvSpPr txBox="1"/>
          <p:nvPr/>
        </p:nvSpPr>
        <p:spPr>
          <a:xfrm>
            <a:off x="1186003" y="2972786"/>
            <a:ext cx="21489606" cy="6045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Проектирование</a:t>
            </a:r>
          </a:p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Диаграмма Иерархии окон</a:t>
            </a:r>
            <a:br>
              <a:rPr lang="en-US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</a:br>
            <a:endParaRPr sz="40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5" name="Заголовок основного текста">
            <a:extLst>
              <a:ext uri="{FF2B5EF4-FFF2-40B4-BE49-F238E27FC236}">
                <a16:creationId xmlns:a16="http://schemas.microsoft.com/office/drawing/2014/main" id="{16C8787D-1056-4146-B2A9-8DD2F55B973C}"/>
              </a:ext>
            </a:extLst>
          </p:cNvPr>
          <p:cNvSpPr txBox="1"/>
          <p:nvPr/>
        </p:nvSpPr>
        <p:spPr>
          <a:xfrm>
            <a:off x="1177619" y="5820994"/>
            <a:ext cx="21506374" cy="6581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t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endParaRPr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3947A038-E140-48AE-A35E-DD5DB9B47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AFE35-25CE-42E7-8A1F-D8F0AD14B343}"/>
              </a:ext>
            </a:extLst>
          </p:cNvPr>
          <p:cNvSpPr txBox="1"/>
          <p:nvPr/>
        </p:nvSpPr>
        <p:spPr>
          <a:xfrm>
            <a:off x="20771012" y="1700961"/>
            <a:ext cx="1936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Astra Sans" panose="020B0603020203020204" pitchFamily="34" charset="-52"/>
                <a:ea typeface="PT Astra Sans" panose="020B0603020203020204" pitchFamily="34" charset="-52"/>
                <a:cs typeface="+mj-cs"/>
                <a:sym typeface="Helvetica Light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оглавлению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T Astra Sans" panose="020B0603020203020204" pitchFamily="34" charset="-52"/>
              <a:ea typeface="PT Astra Sans" panose="020B0603020203020204" pitchFamily="34" charset="-52"/>
              <a:cs typeface="+mj-cs"/>
              <a:sym typeface="Helvetica Light"/>
            </a:endParaRPr>
          </a:p>
        </p:txBody>
      </p:sp>
      <p:sp>
        <p:nvSpPr>
          <p:cNvPr id="13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  <p:sp>
        <p:nvSpPr>
          <p:cNvPr id="15" name="Заголовок основного текста"/>
          <p:cNvSpPr txBox="1"/>
          <p:nvPr/>
        </p:nvSpPr>
        <p:spPr>
          <a:xfrm>
            <a:off x="1080989" y="4002495"/>
            <a:ext cx="16073439" cy="3636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b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endParaRPr lang="ru-RU" dirty="0">
              <a:latin typeface="PT Astra San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549A909-9899-406B-B384-4EA538E77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5496" y="6715734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3660A4F-29A3-4FFE-A2D8-030DE44A1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1600" y="6245088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2" name="Объект 11">
            <a:extLst>
              <a:ext uri="{FF2B5EF4-FFF2-40B4-BE49-F238E27FC236}">
                <a16:creationId xmlns:a16="http://schemas.microsoft.com/office/drawing/2014/main" id="{1A2D224B-9319-474F-9089-8FD9E92E2F6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7275673"/>
              </p:ext>
            </p:extLst>
          </p:nvPr>
        </p:nvGraphicFramePr>
        <p:xfrm>
          <a:off x="5369242" y="3421915"/>
          <a:ext cx="13177464" cy="898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4695825" imgH="4152900" progId="Visio.Drawing.15">
                  <p:embed/>
                </p:oleObj>
              </mc:Choice>
              <mc:Fallback>
                <p:oleObj name="Visio" r:id="rId3" imgW="4695825" imgH="4152900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69242" y="3421915"/>
                        <a:ext cx="13177464" cy="8980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38454520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D7015251-4FD9-421A-8E22-E4520C65F5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1835245" y="12816215"/>
            <a:ext cx="872355" cy="523220"/>
          </a:xfrm>
        </p:spPr>
        <p:txBody>
          <a:bodyPr/>
          <a:lstStyle/>
          <a:p>
            <a:fld id="{A1006224-6026-4CCF-8599-8EC76F62CD4D}" type="slidenum">
              <a:rPr lang="ru-RU" smtClean="0"/>
              <a:pPr/>
              <a:t>9</a:t>
            </a:fld>
            <a:r>
              <a:rPr lang="ru-RU" dirty="0"/>
              <a:t>/16</a:t>
            </a:r>
          </a:p>
        </p:txBody>
      </p:sp>
      <p:sp>
        <p:nvSpPr>
          <p:cNvPr id="4" name="Очень крутой заголовок…">
            <a:extLst>
              <a:ext uri="{FF2B5EF4-FFF2-40B4-BE49-F238E27FC236}">
                <a16:creationId xmlns:a16="http://schemas.microsoft.com/office/drawing/2014/main" id="{9325A13B-3E97-43DF-B6A4-C07B1B391171}"/>
              </a:ext>
            </a:extLst>
          </p:cNvPr>
          <p:cNvSpPr txBox="1"/>
          <p:nvPr/>
        </p:nvSpPr>
        <p:spPr>
          <a:xfrm>
            <a:off x="1186003" y="2972786"/>
            <a:ext cx="21489606" cy="60454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/>
          <a:lstStyle/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dirty="0">
                <a:latin typeface="PT Astra Sans" panose="020B0603020203020204" pitchFamily="34" charset="-52"/>
                <a:ea typeface="PT Astra Sans" panose="020B0603020203020204" pitchFamily="34" charset="-52"/>
              </a:rPr>
              <a:t>Проектирование</a:t>
            </a:r>
          </a:p>
          <a:p>
            <a:pPr algn="l">
              <a:defRPr sz="7000" b="1" cap="all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pPr>
            <a:r>
              <a:rPr lang="ru-RU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Схема базы данных</a:t>
            </a:r>
            <a:br>
              <a:rPr lang="en-US" sz="4000" dirty="0">
                <a:latin typeface="PT Astra Sans" panose="020B0603020203020204" pitchFamily="34" charset="-52"/>
                <a:ea typeface="PT Astra Sans" panose="020B0603020203020204" pitchFamily="34" charset="-52"/>
              </a:rPr>
            </a:br>
            <a:endParaRPr sz="4000"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5" name="Заголовок основного текста">
            <a:extLst>
              <a:ext uri="{FF2B5EF4-FFF2-40B4-BE49-F238E27FC236}">
                <a16:creationId xmlns:a16="http://schemas.microsoft.com/office/drawing/2014/main" id="{16C8787D-1056-4146-B2A9-8DD2F55B973C}"/>
              </a:ext>
            </a:extLst>
          </p:cNvPr>
          <p:cNvSpPr txBox="1"/>
          <p:nvPr/>
        </p:nvSpPr>
        <p:spPr>
          <a:xfrm>
            <a:off x="1177619" y="5820994"/>
            <a:ext cx="21506374" cy="65816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71437" tIns="71437" rIns="71437" bIns="71437" anchor="t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endParaRPr dirty="0">
              <a:latin typeface="PT Astra Sans" panose="020B0603020203020204" pitchFamily="34" charset="-52"/>
              <a:ea typeface="PT Astra Sans" panose="020B0603020203020204" pitchFamily="34" charset="-52"/>
            </a:endParaRPr>
          </a:p>
        </p:txBody>
      </p:sp>
      <p:sp>
        <p:nvSpPr>
          <p:cNvPr id="6" name="Дата 3">
            <a:extLst>
              <a:ext uri="{FF2B5EF4-FFF2-40B4-BE49-F238E27FC236}">
                <a16:creationId xmlns:a16="http://schemas.microsoft.com/office/drawing/2014/main" id="{3947A038-E140-48AE-A35E-DD5DB9B47F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856211" y="12712700"/>
            <a:ext cx="5486400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0">
                <a:solidFill>
                  <a:schemeClr val="tx1">
                    <a:tint val="75000"/>
                  </a:schemeClr>
                </a:solidFill>
                <a:latin typeface="PT Astra Sans" panose="020B0603020203020204" pitchFamily="34" charset="-52"/>
                <a:ea typeface="PT Astra Sans" panose="020B0603020203020204" pitchFamily="34" charset="-52"/>
              </a:defRPr>
            </a:lvl1pPr>
          </a:lstStyle>
          <a:p>
            <a:r>
              <a:rPr lang="ru-RU" dirty="0"/>
              <a:t>Дата </a:t>
            </a:r>
            <a:r>
              <a:rPr lang="en-US" dirty="0"/>
              <a:t>18</a:t>
            </a:r>
            <a:r>
              <a:rPr lang="ru-RU" dirty="0"/>
              <a:t>.02.2021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8AFE35-25CE-42E7-8A1F-D8F0AD14B343}"/>
              </a:ext>
            </a:extLst>
          </p:cNvPr>
          <p:cNvSpPr txBox="1"/>
          <p:nvPr/>
        </p:nvSpPr>
        <p:spPr>
          <a:xfrm>
            <a:off x="20771012" y="1700961"/>
            <a:ext cx="1936427" cy="51360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71437" tIns="71437" rIns="71437" bIns="71437" numCol="1" spcCol="38100" rtlCol="0" anchor="ctr">
            <a:spAutoFit/>
          </a:bodyPr>
          <a:lstStyle/>
          <a:p>
            <a:pPr marL="0" marR="0" indent="0" algn="ctr" defTabSz="821531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400" b="0" i="0" u="none" strike="noStrike" cap="none" spc="0" normalizeH="0" baseline="0" dirty="0">
                <a:ln>
                  <a:noFill/>
                </a:ln>
                <a:solidFill>
                  <a:schemeClr val="bg2"/>
                </a:solidFill>
                <a:effectLst/>
                <a:uFillTx/>
                <a:latin typeface="PT Astra Sans" panose="020B0603020203020204" pitchFamily="34" charset="-52"/>
                <a:ea typeface="PT Astra Sans" panose="020B0603020203020204" pitchFamily="34" charset="-52"/>
                <a:cs typeface="+mj-cs"/>
                <a:sym typeface="Helvetica Light"/>
                <a:hlinkClick r:id="rId2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к оглавлению</a:t>
            </a: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T Astra Sans" panose="020B0603020203020204" pitchFamily="34" charset="-52"/>
              <a:ea typeface="PT Astra Sans" panose="020B0603020203020204" pitchFamily="34" charset="-52"/>
              <a:cs typeface="+mj-cs"/>
              <a:sym typeface="Helvetica Light"/>
            </a:endParaRPr>
          </a:p>
        </p:txBody>
      </p:sp>
      <p:sp>
        <p:nvSpPr>
          <p:cNvPr id="13" name="Нижний колонтитул 1">
            <a:extLst>
              <a:ext uri="{FF2B5EF4-FFF2-40B4-BE49-F238E27FC236}">
                <a16:creationId xmlns:a16="http://schemas.microsoft.com/office/drawing/2014/main" id="{D891522D-1347-4751-AB53-824F9EFA4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9242" y="12690648"/>
            <a:ext cx="13645516" cy="730250"/>
          </a:xfrm>
        </p:spPr>
        <p:txBody>
          <a:bodyPr/>
          <a:lstStyle/>
          <a:p>
            <a:r>
              <a:rPr lang="ru-RU" dirty="0"/>
              <a:t>Пепеляев Максим Сергеевич</a:t>
            </a:r>
          </a:p>
          <a:p>
            <a:r>
              <a:rPr lang="ru-RU" dirty="0"/>
              <a:t>“Разработка информационной системы для мониторинга работы банка</a:t>
            </a:r>
            <a:r>
              <a:rPr lang="ru-RU" sz="2800" dirty="0">
                <a:latin typeface="PT Astra Sans" panose="020B0603020203020204" pitchFamily="34" charset="-52"/>
                <a:ea typeface="PT Astra Sans" panose="020B0603020203020204" pitchFamily="34" charset="-52"/>
              </a:rPr>
              <a:t>"</a:t>
            </a:r>
            <a:endParaRPr lang="ru-RU" dirty="0"/>
          </a:p>
        </p:txBody>
      </p:sp>
      <p:sp>
        <p:nvSpPr>
          <p:cNvPr id="15" name="Заголовок основного текста"/>
          <p:cNvSpPr txBox="1"/>
          <p:nvPr/>
        </p:nvSpPr>
        <p:spPr>
          <a:xfrm>
            <a:off x="1080989" y="4002495"/>
            <a:ext cx="16073439" cy="3636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71437" tIns="71437" rIns="71437" bIns="71437" anchor="b"/>
          <a:lstStyle>
            <a:lvl1pPr algn="l">
              <a:defRPr sz="4200" b="1">
                <a:solidFill>
                  <a:srgbClr val="253957"/>
                </a:solidFill>
                <a:latin typeface="+mn-lt"/>
                <a:ea typeface="+mn-ea"/>
                <a:cs typeface="+mn-cs"/>
                <a:sym typeface="Arial Narrow"/>
              </a:defRPr>
            </a:lvl1pPr>
          </a:lstStyle>
          <a:p>
            <a:endParaRPr lang="ru-RU" dirty="0">
              <a:latin typeface="PT Astra Sans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6549A909-9899-406B-B384-4EA538E777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55496" y="6715734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D3660A4F-29A3-4FFE-A2D8-030DE44A1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91600" y="6245088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8F212FA-F052-4929-BFF9-FC53DC0902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13088" y="5741872"/>
            <a:ext cx="2438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60624DD6-1CD0-4E27-A8E7-51A278A8EB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093" y="4850538"/>
            <a:ext cx="15782925" cy="716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971635"/>
      </p:ext>
    </p:extLst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Arial Narrow"/>
        <a:ea typeface="Arial Narrow"/>
        <a:cs typeface="Arial Narrow"/>
      </a:minorFont>
    </a:fontScheme>
    <a:fmtScheme name="White">
      <a:fillStyleLst>
        <a:solidFill>
          <a:srgbClr val="FFFFFF"/>
        </a:solidFill>
        <a:solidFill>
          <a:srgbClr val="FFFFFF"/>
        </a:solidFill>
        <a:solidFill>
          <a:srgbClr val="FFFFFF"/>
        </a:solidFill>
      </a:fillStyleLst>
      <a:lnStyleLst>
        <a:ln>
          <a:solidFill>
            <a:srgbClr val="000000"/>
          </a:solidFill>
        </a:ln>
        <a:ln>
          <a:solidFill>
            <a:srgbClr val="000000"/>
          </a:solidFill>
        </a:ln>
        <a:ln>
          <a:solidFill>
            <a:srgbClr val="000000"/>
          </a:solidFill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rgbClr val="FFFFFF"/>
        </a:solidFill>
        <a:solidFill>
          <a:srgbClr val="FFFFFF"/>
        </a:solidFill>
        <a:solidFill>
          <a:srgbClr val="FFFFFF"/>
        </a:soli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Arial Narrow"/>
        <a:ea typeface="Arial Narrow"/>
        <a:cs typeface="Arial Narrow"/>
      </a:minorFont>
    </a:fontScheme>
    <a:fmtScheme name="White">
      <a:fillStyleLst>
        <a:solidFill>
          <a:srgbClr val="FFFFFF"/>
        </a:solidFill>
        <a:solidFill>
          <a:srgbClr val="FFFFFF"/>
        </a:solidFill>
        <a:solidFill>
          <a:srgbClr val="FFFFFF"/>
        </a:solidFill>
      </a:fillStyleLst>
      <a:lnStyleLst>
        <a:ln>
          <a:solidFill>
            <a:srgbClr val="000000"/>
          </a:solidFill>
        </a:ln>
        <a:ln>
          <a:solidFill>
            <a:srgbClr val="000000"/>
          </a:solidFill>
        </a:ln>
        <a:ln>
          <a:solidFill>
            <a:srgbClr val="000000"/>
          </a:solidFill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rgbClr val="FFFFFF"/>
        </a:solidFill>
        <a:solidFill>
          <a:srgbClr val="FFFFFF"/>
        </a:solidFill>
        <a:solidFill>
          <a:srgbClr val="FFFFFF"/>
        </a:soli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821531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910</TotalTime>
  <Words>1544</Words>
  <Application>Microsoft Office PowerPoint</Application>
  <PresentationFormat>Произвольный</PresentationFormat>
  <Paragraphs>233</Paragraphs>
  <Slides>19</Slides>
  <Notes>9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9" baseType="lpstr">
      <vt:lpstr>Arial</vt:lpstr>
      <vt:lpstr>Arial Narrow</vt:lpstr>
      <vt:lpstr>Helvetica Light</vt:lpstr>
      <vt:lpstr>Helvetica Neue</vt:lpstr>
      <vt:lpstr>Montserrat</vt:lpstr>
      <vt:lpstr>Proxima Nova</vt:lpstr>
      <vt:lpstr>PT Astra Sans</vt:lpstr>
      <vt:lpstr>Times New Roman</vt:lpstr>
      <vt:lpstr>White</vt:lpstr>
      <vt:lpstr>Visio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Пепеляев Максим Сергеевич</cp:lastModifiedBy>
  <cp:revision>98</cp:revision>
  <dcterms:modified xsi:type="dcterms:W3CDTF">2021-03-30T18:58:25Z</dcterms:modified>
</cp:coreProperties>
</file>